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F61C8C-4D26-4787-9A7B-985847A92133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A9CA9D3D-E6FA-44BF-AC41-D80A6A98897B}">
      <dgm:prSet phldrT="[Texto]" custT="1"/>
      <dgm:spPr/>
      <dgm:t>
        <a:bodyPr/>
        <a:lstStyle/>
        <a:p>
          <a:r>
            <a: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CONTENIDO: datos y procedimientos de rutina. Actividades de repetición, paráfrasis.</a:t>
          </a:r>
          <a:endParaRPr lang="es-CO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41A572-5450-40B7-AAF3-6D98A8A6625B}" type="parTrans" cxnId="{2C242C4A-3400-4AC3-B257-797F4C4B3AA6}">
      <dgm:prSet/>
      <dgm:spPr/>
      <dgm:t>
        <a:bodyPr/>
        <a:lstStyle/>
        <a:p>
          <a:endParaRPr lang="es-CO"/>
        </a:p>
      </dgm:t>
    </dgm:pt>
    <dgm:pt modelId="{0BC224EE-A4C6-4632-AACD-C6C2ABAA9898}" type="sibTrans" cxnId="{2C242C4A-3400-4AC3-B257-797F4C4B3AA6}">
      <dgm:prSet/>
      <dgm:spPr/>
      <dgm:t>
        <a:bodyPr/>
        <a:lstStyle/>
        <a:p>
          <a:endParaRPr lang="es-CO"/>
        </a:p>
      </dgm:t>
    </dgm:pt>
    <dgm:pt modelId="{6C54EC2C-2637-45B1-B4CB-4DC93DD8FE78}">
      <dgm:prSet phldrT="[Texto]" custT="1"/>
      <dgm:spPr/>
      <dgm:t>
        <a:bodyPr/>
        <a:lstStyle/>
        <a:p>
          <a:r>
            <a: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RESOLUCIÑON DE PROBLEMAS: conocimiento y practica de problemas típicos de la asignatura. Solución de problemas en lenguaje ordinario, división de un problema en varias partes.</a:t>
          </a:r>
          <a:endParaRPr lang="es-CO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C264B0-D61E-472E-9864-C7057375B9E3}" type="parTrans" cxnId="{1268852C-3D72-4FC9-9A3A-08E90D5641EB}">
      <dgm:prSet/>
      <dgm:spPr/>
      <dgm:t>
        <a:bodyPr/>
        <a:lstStyle/>
        <a:p>
          <a:endParaRPr lang="es-CO"/>
        </a:p>
      </dgm:t>
    </dgm:pt>
    <dgm:pt modelId="{22694D61-24CE-4B32-A0C1-8A19F3EEE9DF}" type="sibTrans" cxnId="{1268852C-3D72-4FC9-9A3A-08E90D5641EB}">
      <dgm:prSet/>
      <dgm:spPr/>
      <dgm:t>
        <a:bodyPr/>
        <a:lstStyle/>
        <a:p>
          <a:endParaRPr lang="es-CO"/>
        </a:p>
      </dgm:t>
    </dgm:pt>
    <dgm:pt modelId="{2EAECFA3-02E1-4720-A3B8-625C7E24F211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NIVEL EPISTEMICO: generar explicaciones y justificaciones; fundamentar una opinión crítica, explicar causas.</a:t>
          </a:r>
          <a:endParaRPr lang="es-CO" sz="2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54EE14-83DC-4B57-B5AC-371AA25B4AEB}" type="parTrans" cxnId="{EC460C90-41B5-4BD0-911A-D4E73D22D7CA}">
      <dgm:prSet/>
      <dgm:spPr/>
      <dgm:t>
        <a:bodyPr/>
        <a:lstStyle/>
        <a:p>
          <a:endParaRPr lang="es-CO"/>
        </a:p>
      </dgm:t>
    </dgm:pt>
    <dgm:pt modelId="{C365A83D-3CC4-4000-A1F7-2754970D5803}" type="sibTrans" cxnId="{EC460C90-41B5-4BD0-911A-D4E73D22D7CA}">
      <dgm:prSet/>
      <dgm:spPr/>
      <dgm:t>
        <a:bodyPr/>
        <a:lstStyle/>
        <a:p>
          <a:endParaRPr lang="es-CO"/>
        </a:p>
      </dgm:t>
    </dgm:pt>
    <dgm:pt modelId="{F0DA2B3C-F2CF-494B-83E9-EB534EFB253F}">
      <dgm:prSet custT="1"/>
      <dgm:spPr/>
      <dgm:t>
        <a:bodyPr/>
        <a:lstStyle/>
        <a:p>
          <a:r>
            <a: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INVESTIGACIÓN: conocimiento y practica del modo en que se discuten los resultados y se construyen nuevos conocimientos- plantear hipótesis nuevas, cuestionar supuestos.</a:t>
          </a:r>
          <a:endParaRPr lang="es-CO" sz="2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565108-31B4-473E-9EE6-28B90FC3C8CC}" type="parTrans" cxnId="{1056FE9F-1CB4-44BC-9DE5-C75CE2D7287E}">
      <dgm:prSet/>
      <dgm:spPr/>
      <dgm:t>
        <a:bodyPr/>
        <a:lstStyle/>
        <a:p>
          <a:endParaRPr lang="es-CO"/>
        </a:p>
      </dgm:t>
    </dgm:pt>
    <dgm:pt modelId="{1804D4D8-8904-4A79-9D38-1AC71F195858}" type="sibTrans" cxnId="{1056FE9F-1CB4-44BC-9DE5-C75CE2D7287E}">
      <dgm:prSet/>
      <dgm:spPr/>
      <dgm:t>
        <a:bodyPr/>
        <a:lstStyle/>
        <a:p>
          <a:endParaRPr lang="es-CO"/>
        </a:p>
      </dgm:t>
    </dgm:pt>
    <dgm:pt modelId="{219EC812-AB3A-4CA6-9344-E8DDA9C2F38C}" type="pres">
      <dgm:prSet presAssocID="{02F61C8C-4D26-4787-9A7B-985847A9213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3D7C6F5-4E9D-4F82-8543-57EB57504D94}" type="pres">
      <dgm:prSet presAssocID="{A9CA9D3D-E6FA-44BF-AC41-D80A6A98897B}" presName="parentLin" presStyleCnt="0"/>
      <dgm:spPr/>
    </dgm:pt>
    <dgm:pt modelId="{789D9838-9853-4709-BC5D-3ACB76DE422C}" type="pres">
      <dgm:prSet presAssocID="{A9CA9D3D-E6FA-44BF-AC41-D80A6A98897B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4283F805-704A-45DE-A101-31FA5F6F177B}" type="pres">
      <dgm:prSet presAssocID="{A9CA9D3D-E6FA-44BF-AC41-D80A6A98897B}" presName="parentText" presStyleLbl="node1" presStyleIdx="0" presStyleCnt="4" custScaleX="138369" custScaleY="652520" custLinFactNeighborX="1891" custLinFactNeighborY="605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DCC82C8-A428-4355-A652-92357E24AA97}" type="pres">
      <dgm:prSet presAssocID="{A9CA9D3D-E6FA-44BF-AC41-D80A6A98897B}" presName="negativeSpace" presStyleCnt="0"/>
      <dgm:spPr/>
    </dgm:pt>
    <dgm:pt modelId="{4A056201-8C2E-4663-9418-CBC5C90EA303}" type="pres">
      <dgm:prSet presAssocID="{A9CA9D3D-E6FA-44BF-AC41-D80A6A98897B}" presName="childText" presStyleLbl="conFgAcc1" presStyleIdx="0" presStyleCnt="4">
        <dgm:presLayoutVars>
          <dgm:bulletEnabled val="1"/>
        </dgm:presLayoutVars>
      </dgm:prSet>
      <dgm:spPr/>
    </dgm:pt>
    <dgm:pt modelId="{7E5B21C3-7366-41B4-B7DA-A2ACDF2A9DAE}" type="pres">
      <dgm:prSet presAssocID="{0BC224EE-A4C6-4632-AACD-C6C2ABAA9898}" presName="spaceBetweenRectangles" presStyleCnt="0"/>
      <dgm:spPr/>
    </dgm:pt>
    <dgm:pt modelId="{B0614B3C-2BDF-4CE4-9DD6-4C75A27194D1}" type="pres">
      <dgm:prSet presAssocID="{6C54EC2C-2637-45B1-B4CB-4DC93DD8FE78}" presName="parentLin" presStyleCnt="0"/>
      <dgm:spPr/>
    </dgm:pt>
    <dgm:pt modelId="{C231D4F1-89B4-48F6-B321-31AD7960DFB2}" type="pres">
      <dgm:prSet presAssocID="{6C54EC2C-2637-45B1-B4CB-4DC93DD8FE78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C1F8C0FC-6B05-49CD-9A0E-EB0FD085F9DA}" type="pres">
      <dgm:prSet presAssocID="{6C54EC2C-2637-45B1-B4CB-4DC93DD8FE78}" presName="parentText" presStyleLbl="node1" presStyleIdx="1" presStyleCnt="4" custScaleX="142997" custScaleY="801820" custLinFactNeighborX="98" custLinFactNeighborY="-937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FBF1DA4-1A5F-49CC-9AB2-1470A7B0473C}" type="pres">
      <dgm:prSet presAssocID="{6C54EC2C-2637-45B1-B4CB-4DC93DD8FE78}" presName="negativeSpace" presStyleCnt="0"/>
      <dgm:spPr/>
    </dgm:pt>
    <dgm:pt modelId="{0091D105-924D-41F2-82E7-75CD761CF42B}" type="pres">
      <dgm:prSet presAssocID="{6C54EC2C-2637-45B1-B4CB-4DC93DD8FE78}" presName="childText" presStyleLbl="conFgAcc1" presStyleIdx="1" presStyleCnt="4">
        <dgm:presLayoutVars>
          <dgm:bulletEnabled val="1"/>
        </dgm:presLayoutVars>
      </dgm:prSet>
      <dgm:spPr/>
    </dgm:pt>
    <dgm:pt modelId="{3476E3E3-8EBA-4803-80B2-B1180EB33299}" type="pres">
      <dgm:prSet presAssocID="{22694D61-24CE-4B32-A0C1-8A19F3EEE9DF}" presName="spaceBetweenRectangles" presStyleCnt="0"/>
      <dgm:spPr/>
    </dgm:pt>
    <dgm:pt modelId="{0ACDF1D1-FBE0-4474-9DA8-28E3BA7B8C61}" type="pres">
      <dgm:prSet presAssocID="{2EAECFA3-02E1-4720-A3B8-625C7E24F211}" presName="parentLin" presStyleCnt="0"/>
      <dgm:spPr/>
    </dgm:pt>
    <dgm:pt modelId="{ABABB11B-D2FB-4331-B2B8-B6E486245755}" type="pres">
      <dgm:prSet presAssocID="{2EAECFA3-02E1-4720-A3B8-625C7E24F211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084E9277-5950-47A9-A3B4-8C9395AC3F58}" type="pres">
      <dgm:prSet presAssocID="{2EAECFA3-02E1-4720-A3B8-625C7E24F211}" presName="parentText" presStyleLbl="node1" presStyleIdx="2" presStyleCnt="4" custScaleX="142997" custScaleY="675056" custLinFactNeighborX="712" custLinFactNeighborY="-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C1ADA9-F428-415C-81A6-C4A8B8293D15}" type="pres">
      <dgm:prSet presAssocID="{2EAECFA3-02E1-4720-A3B8-625C7E24F211}" presName="negativeSpace" presStyleCnt="0"/>
      <dgm:spPr/>
    </dgm:pt>
    <dgm:pt modelId="{13277E4D-3000-4640-B888-96D58DD0FCFE}" type="pres">
      <dgm:prSet presAssocID="{2EAECFA3-02E1-4720-A3B8-625C7E24F211}" presName="childText" presStyleLbl="conFgAcc1" presStyleIdx="2" presStyleCnt="4">
        <dgm:presLayoutVars>
          <dgm:bulletEnabled val="1"/>
        </dgm:presLayoutVars>
      </dgm:prSet>
      <dgm:spPr/>
    </dgm:pt>
    <dgm:pt modelId="{6CECFD23-C7F6-4C64-9FE9-1347D88B6A9E}" type="pres">
      <dgm:prSet presAssocID="{C365A83D-3CC4-4000-A1F7-2754970D5803}" presName="spaceBetweenRectangles" presStyleCnt="0"/>
      <dgm:spPr/>
    </dgm:pt>
    <dgm:pt modelId="{A943B441-2189-4653-AF41-0763661A606A}" type="pres">
      <dgm:prSet presAssocID="{F0DA2B3C-F2CF-494B-83E9-EB534EFB253F}" presName="parentLin" presStyleCnt="0"/>
      <dgm:spPr/>
    </dgm:pt>
    <dgm:pt modelId="{122ECEF1-623B-4C1F-8519-EC1290F843D8}" type="pres">
      <dgm:prSet presAssocID="{F0DA2B3C-F2CF-494B-83E9-EB534EFB253F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3C31D2D6-6107-49DE-9D72-93F17B4E15F2}" type="pres">
      <dgm:prSet presAssocID="{F0DA2B3C-F2CF-494B-83E9-EB534EFB253F}" presName="parentText" presStyleLbl="node1" presStyleIdx="3" presStyleCnt="4" custScaleX="135715" custScaleY="69447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2BE21F-25C6-4157-BA0B-362024FED1F1}" type="pres">
      <dgm:prSet presAssocID="{F0DA2B3C-F2CF-494B-83E9-EB534EFB253F}" presName="negativeSpace" presStyleCnt="0"/>
      <dgm:spPr/>
    </dgm:pt>
    <dgm:pt modelId="{AAF2B418-6283-457F-AC1A-CD59FD844F8D}" type="pres">
      <dgm:prSet presAssocID="{F0DA2B3C-F2CF-494B-83E9-EB534EFB253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268852C-3D72-4FC9-9A3A-08E90D5641EB}" srcId="{02F61C8C-4D26-4787-9A7B-985847A92133}" destId="{6C54EC2C-2637-45B1-B4CB-4DC93DD8FE78}" srcOrd="1" destOrd="0" parTransId="{39C264B0-D61E-472E-9864-C7057375B9E3}" sibTransId="{22694D61-24CE-4B32-A0C1-8A19F3EEE9DF}"/>
    <dgm:cxn modelId="{EC460C90-41B5-4BD0-911A-D4E73D22D7CA}" srcId="{02F61C8C-4D26-4787-9A7B-985847A92133}" destId="{2EAECFA3-02E1-4720-A3B8-625C7E24F211}" srcOrd="2" destOrd="0" parTransId="{AF54EE14-83DC-4B57-B5AC-371AA25B4AEB}" sibTransId="{C365A83D-3CC4-4000-A1F7-2754970D5803}"/>
    <dgm:cxn modelId="{7F06665B-51BC-4CD4-9F3E-E845EA5A531E}" type="presOf" srcId="{F0DA2B3C-F2CF-494B-83E9-EB534EFB253F}" destId="{3C31D2D6-6107-49DE-9D72-93F17B4E15F2}" srcOrd="1" destOrd="0" presId="urn:microsoft.com/office/officeart/2005/8/layout/list1"/>
    <dgm:cxn modelId="{9DC55299-1533-4926-B122-0D7830221B10}" type="presOf" srcId="{02F61C8C-4D26-4787-9A7B-985847A92133}" destId="{219EC812-AB3A-4CA6-9344-E8DDA9C2F38C}" srcOrd="0" destOrd="0" presId="urn:microsoft.com/office/officeart/2005/8/layout/list1"/>
    <dgm:cxn modelId="{2C242C4A-3400-4AC3-B257-797F4C4B3AA6}" srcId="{02F61C8C-4D26-4787-9A7B-985847A92133}" destId="{A9CA9D3D-E6FA-44BF-AC41-D80A6A98897B}" srcOrd="0" destOrd="0" parTransId="{9341A572-5450-40B7-AAF3-6D98A8A6625B}" sibTransId="{0BC224EE-A4C6-4632-AACD-C6C2ABAA9898}"/>
    <dgm:cxn modelId="{4A37E8A6-012D-4C86-B95D-416CD88AAE1D}" type="presOf" srcId="{2EAECFA3-02E1-4720-A3B8-625C7E24F211}" destId="{ABABB11B-D2FB-4331-B2B8-B6E486245755}" srcOrd="0" destOrd="0" presId="urn:microsoft.com/office/officeart/2005/8/layout/list1"/>
    <dgm:cxn modelId="{0131C8CF-2685-43D1-8E12-E0766311606F}" type="presOf" srcId="{A9CA9D3D-E6FA-44BF-AC41-D80A6A98897B}" destId="{4283F805-704A-45DE-A101-31FA5F6F177B}" srcOrd="1" destOrd="0" presId="urn:microsoft.com/office/officeart/2005/8/layout/list1"/>
    <dgm:cxn modelId="{0D6405BB-8F41-4467-A6F1-6B815C250A06}" type="presOf" srcId="{2EAECFA3-02E1-4720-A3B8-625C7E24F211}" destId="{084E9277-5950-47A9-A3B4-8C9395AC3F58}" srcOrd="1" destOrd="0" presId="urn:microsoft.com/office/officeart/2005/8/layout/list1"/>
    <dgm:cxn modelId="{1056FE9F-1CB4-44BC-9DE5-C75CE2D7287E}" srcId="{02F61C8C-4D26-4787-9A7B-985847A92133}" destId="{F0DA2B3C-F2CF-494B-83E9-EB534EFB253F}" srcOrd="3" destOrd="0" parTransId="{B9565108-31B4-473E-9EE6-28B90FC3C8CC}" sibTransId="{1804D4D8-8904-4A79-9D38-1AC71F195858}"/>
    <dgm:cxn modelId="{67C2A6F6-F879-43A0-BBB2-03F9F5D8B37F}" type="presOf" srcId="{A9CA9D3D-E6FA-44BF-AC41-D80A6A98897B}" destId="{789D9838-9853-4709-BC5D-3ACB76DE422C}" srcOrd="0" destOrd="0" presId="urn:microsoft.com/office/officeart/2005/8/layout/list1"/>
    <dgm:cxn modelId="{2CE3E8E0-7006-4011-8FDB-95D85E78FF41}" type="presOf" srcId="{6C54EC2C-2637-45B1-B4CB-4DC93DD8FE78}" destId="{C1F8C0FC-6B05-49CD-9A0E-EB0FD085F9DA}" srcOrd="1" destOrd="0" presId="urn:microsoft.com/office/officeart/2005/8/layout/list1"/>
    <dgm:cxn modelId="{8DD93FFF-E9B7-4749-AF2D-606B2B4F4658}" type="presOf" srcId="{6C54EC2C-2637-45B1-B4CB-4DC93DD8FE78}" destId="{C231D4F1-89B4-48F6-B321-31AD7960DFB2}" srcOrd="0" destOrd="0" presId="urn:microsoft.com/office/officeart/2005/8/layout/list1"/>
    <dgm:cxn modelId="{7C8BFE67-38AC-472E-89B3-BF0617556FB6}" type="presOf" srcId="{F0DA2B3C-F2CF-494B-83E9-EB534EFB253F}" destId="{122ECEF1-623B-4C1F-8519-EC1290F843D8}" srcOrd="0" destOrd="0" presId="urn:microsoft.com/office/officeart/2005/8/layout/list1"/>
    <dgm:cxn modelId="{367190B0-09A3-457A-85F1-5F0BBA75CEF6}" type="presParOf" srcId="{219EC812-AB3A-4CA6-9344-E8DDA9C2F38C}" destId="{D3D7C6F5-4E9D-4F82-8543-57EB57504D94}" srcOrd="0" destOrd="0" presId="urn:microsoft.com/office/officeart/2005/8/layout/list1"/>
    <dgm:cxn modelId="{9D22F18B-5BAB-4EB4-AB71-CD762AD5CE80}" type="presParOf" srcId="{D3D7C6F5-4E9D-4F82-8543-57EB57504D94}" destId="{789D9838-9853-4709-BC5D-3ACB76DE422C}" srcOrd="0" destOrd="0" presId="urn:microsoft.com/office/officeart/2005/8/layout/list1"/>
    <dgm:cxn modelId="{BFD01948-93C5-4924-A741-DF509F66508D}" type="presParOf" srcId="{D3D7C6F5-4E9D-4F82-8543-57EB57504D94}" destId="{4283F805-704A-45DE-A101-31FA5F6F177B}" srcOrd="1" destOrd="0" presId="urn:microsoft.com/office/officeart/2005/8/layout/list1"/>
    <dgm:cxn modelId="{09883F96-38B2-4B2E-B8E2-947AAF52778C}" type="presParOf" srcId="{219EC812-AB3A-4CA6-9344-E8DDA9C2F38C}" destId="{0DCC82C8-A428-4355-A652-92357E24AA97}" srcOrd="1" destOrd="0" presId="urn:microsoft.com/office/officeart/2005/8/layout/list1"/>
    <dgm:cxn modelId="{6B1F69AB-7658-480F-AED1-48B6B56EA5AD}" type="presParOf" srcId="{219EC812-AB3A-4CA6-9344-E8DDA9C2F38C}" destId="{4A056201-8C2E-4663-9418-CBC5C90EA303}" srcOrd="2" destOrd="0" presId="urn:microsoft.com/office/officeart/2005/8/layout/list1"/>
    <dgm:cxn modelId="{CF71B5C9-74E7-401C-AF59-AC66856B6F5F}" type="presParOf" srcId="{219EC812-AB3A-4CA6-9344-E8DDA9C2F38C}" destId="{7E5B21C3-7366-41B4-B7DA-A2ACDF2A9DAE}" srcOrd="3" destOrd="0" presId="urn:microsoft.com/office/officeart/2005/8/layout/list1"/>
    <dgm:cxn modelId="{53B0414C-D386-4DCF-884B-134BAF986CBA}" type="presParOf" srcId="{219EC812-AB3A-4CA6-9344-E8DDA9C2F38C}" destId="{B0614B3C-2BDF-4CE4-9DD6-4C75A27194D1}" srcOrd="4" destOrd="0" presId="urn:microsoft.com/office/officeart/2005/8/layout/list1"/>
    <dgm:cxn modelId="{74279CA3-7F2F-47BA-A63B-43E30F2D6E84}" type="presParOf" srcId="{B0614B3C-2BDF-4CE4-9DD6-4C75A27194D1}" destId="{C231D4F1-89B4-48F6-B321-31AD7960DFB2}" srcOrd="0" destOrd="0" presId="urn:microsoft.com/office/officeart/2005/8/layout/list1"/>
    <dgm:cxn modelId="{EDF2BA8D-0D2C-4A03-831D-56C27899495A}" type="presParOf" srcId="{B0614B3C-2BDF-4CE4-9DD6-4C75A27194D1}" destId="{C1F8C0FC-6B05-49CD-9A0E-EB0FD085F9DA}" srcOrd="1" destOrd="0" presId="urn:microsoft.com/office/officeart/2005/8/layout/list1"/>
    <dgm:cxn modelId="{B248FB0C-B141-4123-AFC3-6C5552ED9D02}" type="presParOf" srcId="{219EC812-AB3A-4CA6-9344-E8DDA9C2F38C}" destId="{AFBF1DA4-1A5F-49CC-9AB2-1470A7B0473C}" srcOrd="5" destOrd="0" presId="urn:microsoft.com/office/officeart/2005/8/layout/list1"/>
    <dgm:cxn modelId="{1D4557F1-3D8F-4844-A20E-BE7C62808B4E}" type="presParOf" srcId="{219EC812-AB3A-4CA6-9344-E8DDA9C2F38C}" destId="{0091D105-924D-41F2-82E7-75CD761CF42B}" srcOrd="6" destOrd="0" presId="urn:microsoft.com/office/officeart/2005/8/layout/list1"/>
    <dgm:cxn modelId="{10C97048-F9C6-4AAA-B3D5-1186DE6C37F8}" type="presParOf" srcId="{219EC812-AB3A-4CA6-9344-E8DDA9C2F38C}" destId="{3476E3E3-8EBA-4803-80B2-B1180EB33299}" srcOrd="7" destOrd="0" presId="urn:microsoft.com/office/officeart/2005/8/layout/list1"/>
    <dgm:cxn modelId="{5E9B644D-677F-4A26-A4C9-DF84202B7539}" type="presParOf" srcId="{219EC812-AB3A-4CA6-9344-E8DDA9C2F38C}" destId="{0ACDF1D1-FBE0-4474-9DA8-28E3BA7B8C61}" srcOrd="8" destOrd="0" presId="urn:microsoft.com/office/officeart/2005/8/layout/list1"/>
    <dgm:cxn modelId="{5A4931B4-028B-4E87-A1C0-A2E18F2A1EEC}" type="presParOf" srcId="{0ACDF1D1-FBE0-4474-9DA8-28E3BA7B8C61}" destId="{ABABB11B-D2FB-4331-B2B8-B6E486245755}" srcOrd="0" destOrd="0" presId="urn:microsoft.com/office/officeart/2005/8/layout/list1"/>
    <dgm:cxn modelId="{3489665E-84D7-4D49-90F7-7D7A7C026582}" type="presParOf" srcId="{0ACDF1D1-FBE0-4474-9DA8-28E3BA7B8C61}" destId="{084E9277-5950-47A9-A3B4-8C9395AC3F58}" srcOrd="1" destOrd="0" presId="urn:microsoft.com/office/officeart/2005/8/layout/list1"/>
    <dgm:cxn modelId="{11476B8F-E5F4-4D4B-A716-7BDEB661F36A}" type="presParOf" srcId="{219EC812-AB3A-4CA6-9344-E8DDA9C2F38C}" destId="{51C1ADA9-F428-415C-81A6-C4A8B8293D15}" srcOrd="9" destOrd="0" presId="urn:microsoft.com/office/officeart/2005/8/layout/list1"/>
    <dgm:cxn modelId="{5B8387BF-FBCF-45E4-9DF4-8D6A936E62F4}" type="presParOf" srcId="{219EC812-AB3A-4CA6-9344-E8DDA9C2F38C}" destId="{13277E4D-3000-4640-B888-96D58DD0FCFE}" srcOrd="10" destOrd="0" presId="urn:microsoft.com/office/officeart/2005/8/layout/list1"/>
    <dgm:cxn modelId="{C0DBB97E-FB2E-49AF-B82B-DDF2F16FA73A}" type="presParOf" srcId="{219EC812-AB3A-4CA6-9344-E8DDA9C2F38C}" destId="{6CECFD23-C7F6-4C64-9FE9-1347D88B6A9E}" srcOrd="11" destOrd="0" presId="urn:microsoft.com/office/officeart/2005/8/layout/list1"/>
    <dgm:cxn modelId="{B4AF146C-6CFB-46E9-9B34-B1665EB89460}" type="presParOf" srcId="{219EC812-AB3A-4CA6-9344-E8DDA9C2F38C}" destId="{A943B441-2189-4653-AF41-0763661A606A}" srcOrd="12" destOrd="0" presId="urn:microsoft.com/office/officeart/2005/8/layout/list1"/>
    <dgm:cxn modelId="{FC9B07DA-CB7C-438D-99A7-A72CE49D81B4}" type="presParOf" srcId="{A943B441-2189-4653-AF41-0763661A606A}" destId="{122ECEF1-623B-4C1F-8519-EC1290F843D8}" srcOrd="0" destOrd="0" presId="urn:microsoft.com/office/officeart/2005/8/layout/list1"/>
    <dgm:cxn modelId="{E01870E7-F57D-40AC-A907-9B89A9B0D351}" type="presParOf" srcId="{A943B441-2189-4653-AF41-0763661A606A}" destId="{3C31D2D6-6107-49DE-9D72-93F17B4E15F2}" srcOrd="1" destOrd="0" presId="urn:microsoft.com/office/officeart/2005/8/layout/list1"/>
    <dgm:cxn modelId="{0F4BE219-BEFC-4177-8D87-698F0ABFE2DC}" type="presParOf" srcId="{219EC812-AB3A-4CA6-9344-E8DDA9C2F38C}" destId="{942BE21F-25C6-4157-BA0B-362024FED1F1}" srcOrd="13" destOrd="0" presId="urn:microsoft.com/office/officeart/2005/8/layout/list1"/>
    <dgm:cxn modelId="{FDA4426B-B55C-4B60-9645-C18B658E0B93}" type="presParOf" srcId="{219EC812-AB3A-4CA6-9344-E8DDA9C2F38C}" destId="{AAF2B418-6283-457F-AC1A-CD59FD844F8D}" srcOrd="14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056201-8C2E-4663-9418-CBC5C90EA303}">
      <dsp:nvSpPr>
        <dsp:cNvPr id="0" name=""/>
        <dsp:cNvSpPr/>
      </dsp:nvSpPr>
      <dsp:spPr>
        <a:xfrm>
          <a:off x="0" y="1071405"/>
          <a:ext cx="8001056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83F805-704A-45DE-A101-31FA5F6F177B}">
      <dsp:nvSpPr>
        <dsp:cNvPr id="0" name=""/>
        <dsp:cNvSpPr/>
      </dsp:nvSpPr>
      <dsp:spPr>
        <a:xfrm>
          <a:off x="395162" y="5293"/>
          <a:ext cx="7605893" cy="115574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695" tIns="0" rIns="21169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CONTENIDO: datos y procedimientos de rutina. Actividades de repetición, paráfrasis.</a:t>
          </a:r>
          <a:endParaRPr lang="es-CO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5162" y="5293"/>
        <a:ext cx="7605893" cy="1155743"/>
      </dsp:txXfrm>
    </dsp:sp>
    <dsp:sp modelId="{0091D105-924D-41F2-82E7-75CD761CF42B}">
      <dsp:nvSpPr>
        <dsp:cNvPr id="0" name=""/>
        <dsp:cNvSpPr/>
      </dsp:nvSpPr>
      <dsp:spPr>
        <a:xfrm>
          <a:off x="0" y="2586629"/>
          <a:ext cx="8001056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018599"/>
              <a:satOff val="14820"/>
              <a:lumOff val="-327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1F8C0FC-6B05-49CD-9A0E-EB0FD085F9DA}">
      <dsp:nvSpPr>
        <dsp:cNvPr id="0" name=""/>
        <dsp:cNvSpPr/>
      </dsp:nvSpPr>
      <dsp:spPr>
        <a:xfrm>
          <a:off x="380891" y="1238393"/>
          <a:ext cx="7617829" cy="1420183"/>
        </a:xfrm>
        <a:prstGeom prst="roundRect">
          <a:avLst/>
        </a:prstGeom>
        <a:gradFill rotWithShape="0">
          <a:gsLst>
            <a:gs pos="0">
              <a:schemeClr val="accent5">
                <a:hueOff val="-6018599"/>
                <a:satOff val="14820"/>
                <a:lumOff val="-327"/>
                <a:alphaOff val="0"/>
                <a:shade val="63000"/>
                <a:satMod val="165000"/>
              </a:schemeClr>
            </a:gs>
            <a:gs pos="30000">
              <a:schemeClr val="accent5">
                <a:hueOff val="-6018599"/>
                <a:satOff val="14820"/>
                <a:lumOff val="-327"/>
                <a:alphaOff val="0"/>
                <a:shade val="58000"/>
                <a:satMod val="165000"/>
              </a:schemeClr>
            </a:gs>
            <a:gs pos="75000">
              <a:schemeClr val="accent5">
                <a:hueOff val="-6018599"/>
                <a:satOff val="14820"/>
                <a:lumOff val="-327"/>
                <a:alphaOff val="0"/>
                <a:shade val="30000"/>
                <a:satMod val="175000"/>
              </a:schemeClr>
            </a:gs>
            <a:gs pos="100000">
              <a:schemeClr val="accent5">
                <a:hueOff val="-6018599"/>
                <a:satOff val="14820"/>
                <a:lumOff val="-327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695" tIns="0" rIns="21169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RESOLUCIÑON DE PROBLEMAS: conocimiento y practica de problemas típicos de la asignatura. Solución de problemas en lenguaje ordinario, división de un problema en varias partes.</a:t>
          </a:r>
          <a:endParaRPr lang="es-CO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0891" y="1238393"/>
        <a:ext cx="7617829" cy="1420183"/>
      </dsp:txXfrm>
    </dsp:sp>
    <dsp:sp modelId="{13277E4D-3000-4640-B888-96D58DD0FCFE}">
      <dsp:nvSpPr>
        <dsp:cNvPr id="0" name=""/>
        <dsp:cNvSpPr/>
      </dsp:nvSpPr>
      <dsp:spPr>
        <a:xfrm>
          <a:off x="0" y="3877328"/>
          <a:ext cx="8001056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037199"/>
              <a:satOff val="29639"/>
              <a:lumOff val="-653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4E9277-5950-47A9-A3B4-8C9395AC3F58}">
      <dsp:nvSpPr>
        <dsp:cNvPr id="0" name=""/>
        <dsp:cNvSpPr/>
      </dsp:nvSpPr>
      <dsp:spPr>
        <a:xfrm>
          <a:off x="383226" y="2770227"/>
          <a:ext cx="7617829" cy="1195659"/>
        </a:xfrm>
        <a:prstGeom prst="roundRect">
          <a:avLst/>
        </a:prstGeom>
        <a:gradFill rotWithShape="0">
          <a:gsLst>
            <a:gs pos="0">
              <a:schemeClr val="accent5">
                <a:hueOff val="-12037199"/>
                <a:satOff val="29639"/>
                <a:lumOff val="-653"/>
                <a:alphaOff val="0"/>
                <a:shade val="63000"/>
                <a:satMod val="165000"/>
              </a:schemeClr>
            </a:gs>
            <a:gs pos="30000">
              <a:schemeClr val="accent5">
                <a:hueOff val="-12037199"/>
                <a:satOff val="29639"/>
                <a:lumOff val="-653"/>
                <a:alphaOff val="0"/>
                <a:shade val="58000"/>
                <a:satMod val="165000"/>
              </a:schemeClr>
            </a:gs>
            <a:gs pos="75000">
              <a:schemeClr val="accent5">
                <a:hueOff val="-12037199"/>
                <a:satOff val="29639"/>
                <a:lumOff val="-653"/>
                <a:alphaOff val="0"/>
                <a:shade val="30000"/>
                <a:satMod val="175000"/>
              </a:schemeClr>
            </a:gs>
            <a:gs pos="100000">
              <a:schemeClr val="accent5">
                <a:hueOff val="-12037199"/>
                <a:satOff val="29639"/>
                <a:lumOff val="-653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695" tIns="0" rIns="211695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NIVEL EPISTEMICO: generar explicaciones y justificaciones; fundamentar una opinión crítica, explicar causas.</a:t>
          </a:r>
          <a:endParaRPr lang="es-CO" sz="2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3226" y="2770227"/>
        <a:ext cx="7617829" cy="1195659"/>
      </dsp:txXfrm>
    </dsp:sp>
    <dsp:sp modelId="{AAF2B418-6283-457F-AC1A-CD59FD844F8D}">
      <dsp:nvSpPr>
        <dsp:cNvPr id="0" name=""/>
        <dsp:cNvSpPr/>
      </dsp:nvSpPr>
      <dsp:spPr>
        <a:xfrm>
          <a:off x="0" y="5202427"/>
          <a:ext cx="8001056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055798"/>
              <a:satOff val="44459"/>
              <a:lumOff val="-98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31D2D6-6107-49DE-9D72-93F17B4E15F2}">
      <dsp:nvSpPr>
        <dsp:cNvPr id="0" name=""/>
        <dsp:cNvSpPr/>
      </dsp:nvSpPr>
      <dsp:spPr>
        <a:xfrm>
          <a:off x="399662" y="4060928"/>
          <a:ext cx="7593620" cy="1230059"/>
        </a:xfrm>
        <a:prstGeom prst="roundRect">
          <a:avLst/>
        </a:prstGeom>
        <a:gradFill rotWithShape="0">
          <a:gsLst>
            <a:gs pos="0">
              <a:schemeClr val="accent5">
                <a:hueOff val="-18055798"/>
                <a:satOff val="44459"/>
                <a:lumOff val="-980"/>
                <a:alphaOff val="0"/>
                <a:shade val="63000"/>
                <a:satMod val="165000"/>
              </a:schemeClr>
            </a:gs>
            <a:gs pos="30000">
              <a:schemeClr val="accent5">
                <a:hueOff val="-18055798"/>
                <a:satOff val="44459"/>
                <a:lumOff val="-980"/>
                <a:alphaOff val="0"/>
                <a:shade val="58000"/>
                <a:satMod val="165000"/>
              </a:schemeClr>
            </a:gs>
            <a:gs pos="75000">
              <a:schemeClr val="accent5">
                <a:hueOff val="-18055798"/>
                <a:satOff val="44459"/>
                <a:lumOff val="-980"/>
                <a:alphaOff val="0"/>
                <a:shade val="30000"/>
                <a:satMod val="175000"/>
              </a:schemeClr>
            </a:gs>
            <a:gs pos="100000">
              <a:schemeClr val="accent5">
                <a:hueOff val="-18055798"/>
                <a:satOff val="44459"/>
                <a:lumOff val="-98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695" tIns="0" rIns="21169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INVESTIGACIÓN: conocimiento y practica del modo en que se discuten los resultados y se construyen nuevos conocimientos- plantear hipótesis nuevas, cuestionar supuestos.</a:t>
          </a:r>
          <a:endParaRPr lang="es-CO" sz="2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9662" y="4060928"/>
        <a:ext cx="7593620" cy="1230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A0D2466-EEAF-42F9-9587-33B1546DDE2D}" type="datetimeFigureOut">
              <a:rPr lang="es-CO" smtClean="0"/>
              <a:pPr/>
              <a:t>27/02/2010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CO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1981ACF-A55A-4FA6-99AC-29934D005C2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2466-EEAF-42F9-9587-33B1546DDE2D}" type="datetimeFigureOut">
              <a:rPr lang="es-CO" smtClean="0"/>
              <a:pPr/>
              <a:t>27/02/2010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ACF-A55A-4FA6-99AC-29934D005C2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2466-EEAF-42F9-9587-33B1546DDE2D}" type="datetimeFigureOut">
              <a:rPr lang="es-CO" smtClean="0"/>
              <a:pPr/>
              <a:t>27/02/2010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ACF-A55A-4FA6-99AC-29934D005C2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A0D2466-EEAF-42F9-9587-33B1546DDE2D}" type="datetimeFigureOut">
              <a:rPr lang="es-CO" smtClean="0"/>
              <a:pPr/>
              <a:t>27/02/2010</a:t>
            </a:fld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1981ACF-A55A-4FA6-99AC-29934D005C2B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A0D2466-EEAF-42F9-9587-33B1546DDE2D}" type="datetimeFigureOut">
              <a:rPr lang="es-CO" smtClean="0"/>
              <a:pPr/>
              <a:t>27/02/2010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CO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1981ACF-A55A-4FA6-99AC-29934D005C2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2466-EEAF-42F9-9587-33B1546DDE2D}" type="datetimeFigureOut">
              <a:rPr lang="es-CO" smtClean="0"/>
              <a:pPr/>
              <a:t>27/02/2010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ACF-A55A-4FA6-99AC-29934D005C2B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2466-EEAF-42F9-9587-33B1546DDE2D}" type="datetimeFigureOut">
              <a:rPr lang="es-CO" smtClean="0"/>
              <a:pPr/>
              <a:t>27/02/2010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ACF-A55A-4FA6-99AC-29934D005C2B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0D2466-EEAF-42F9-9587-33B1546DDE2D}" type="datetimeFigureOut">
              <a:rPr lang="es-CO" smtClean="0"/>
              <a:pPr/>
              <a:t>27/02/2010</a:t>
            </a:fld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981ACF-A55A-4FA6-99AC-29934D005C2B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2466-EEAF-42F9-9587-33B1546DDE2D}" type="datetimeFigureOut">
              <a:rPr lang="es-CO" smtClean="0"/>
              <a:pPr/>
              <a:t>27/02/2010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1ACF-A55A-4FA6-99AC-29934D005C2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A0D2466-EEAF-42F9-9587-33B1546DDE2D}" type="datetimeFigureOut">
              <a:rPr lang="es-CO" smtClean="0"/>
              <a:pPr/>
              <a:t>27/02/2010</a:t>
            </a:fld>
            <a:endParaRPr lang="es-CO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1981ACF-A55A-4FA6-99AC-29934D005C2B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0D2466-EEAF-42F9-9587-33B1546DDE2D}" type="datetimeFigureOut">
              <a:rPr lang="es-CO" smtClean="0"/>
              <a:pPr/>
              <a:t>27/02/2010</a:t>
            </a:fld>
            <a:endParaRPr lang="es-CO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981ACF-A55A-4FA6-99AC-29934D005C2B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A0D2466-EEAF-42F9-9587-33B1546DDE2D}" type="datetimeFigureOut">
              <a:rPr lang="es-CO" smtClean="0"/>
              <a:pPr/>
              <a:t>27/02/2010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1981ACF-A55A-4FA6-99AC-29934D005C2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357422" y="4357694"/>
            <a:ext cx="6172200" cy="1894362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4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</a:rPr>
              <a:t>ENSEÑANZA PARA LA COMPRENSIÓN (EPC)</a:t>
            </a:r>
            <a:r>
              <a:rPr lang="es-CO" sz="44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</a:rPr>
              <a:t/>
            </a:r>
            <a:br>
              <a:rPr lang="es-CO" sz="44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</a:rPr>
            </a:br>
            <a:endParaRPr lang="es-CO" sz="44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entury Gothic" pitchFamily="34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28604"/>
            <a:ext cx="257176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714356"/>
            <a:ext cx="278608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1000108"/>
            <a:ext cx="5500726" cy="2167592"/>
          </a:xfrm>
          <a:prstGeom prst="fram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000" b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Superar el conocimiento frágil: </a:t>
            </a:r>
            <a:r>
              <a:rPr kumimoji="0" lang="es-ES" sz="200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es-ES" sz="20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lvidado o inerte, el que permite a los estudiantes aprobar los exámenes pero no se aplica en otras situaciones; o el que solo sirve para cumplir tareas escolares.</a:t>
            </a:r>
            <a:endParaRPr kumimoji="0" lang="es-ES" sz="32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3857628"/>
            <a:ext cx="5572164" cy="2576572"/>
          </a:xfrm>
          <a:prstGeom prst="fram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s-ES" sz="2000" b="1" dirty="0">
                <a:solidFill>
                  <a:schemeClr val="accent6">
                    <a:lumMod val="50000"/>
                  </a:schemeClr>
                </a:solidFill>
              </a:rPr>
              <a:t>Llegar a prácticas donde se desarrolle un pensamiento más estratégico y activo:</a:t>
            </a:r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2000" i="1" dirty="0">
                <a:solidFill>
                  <a:schemeClr val="accent6">
                    <a:lumMod val="50000"/>
                  </a:schemeClr>
                </a:solidFill>
              </a:rPr>
              <a:t>si los estudiantes no aprenden a pensar con los conocimientos que están almacenando, dará lo mismo que no los tengan.</a:t>
            </a:r>
            <a:endParaRPr lang="es-CO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1" name="Picture 3" descr="http://api.ning.com/files/ljeCieAKH-5oWLhbrDNauMU70h-BDQR8hOIDLYNSLyS6ZxtrP6fkFnYPR*92ZqXKC0XiD24XOngfPg6eioh7xGTu8L7O-znV/desafi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000108"/>
            <a:ext cx="3008302" cy="4301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build="p" animBg="1"/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143240" y="500042"/>
            <a:ext cx="5500726" cy="2331184"/>
          </a:xfrm>
          <a:prstGeom prst="fram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s-ES" b="1" i="1" dirty="0">
                <a:solidFill>
                  <a:schemeClr val="accent6">
                    <a:lumMod val="50000"/>
                  </a:schemeClr>
                </a:solidFill>
              </a:rPr>
              <a:t>La elección más importante:</a:t>
            </a:r>
            <a:r>
              <a:rPr lang="es-ES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i="1" dirty="0" smtClean="0">
                <a:solidFill>
                  <a:schemeClr val="accent6">
                    <a:lumMod val="50000"/>
                  </a:schemeClr>
                </a:solidFill>
              </a:rPr>
              <a:t>¿Q</a:t>
            </a:r>
            <a:r>
              <a:rPr lang="es-ES" b="1" u="sng" dirty="0" smtClean="0">
                <a:solidFill>
                  <a:schemeClr val="accent6">
                    <a:lumMod val="50000"/>
                  </a:schemeClr>
                </a:solidFill>
              </a:rPr>
              <a:t>ué </a:t>
            </a:r>
            <a:r>
              <a:rPr lang="es-ES" b="1" u="sng" dirty="0">
                <a:solidFill>
                  <a:schemeClr val="accent6">
                    <a:lumMod val="50000"/>
                  </a:schemeClr>
                </a:solidFill>
              </a:rPr>
              <a:t>pretendemos </a:t>
            </a:r>
            <a:r>
              <a:rPr lang="es-ES" b="1" u="sng" dirty="0" smtClean="0">
                <a:solidFill>
                  <a:schemeClr val="accent6">
                    <a:lumMod val="50000"/>
                  </a:schemeClr>
                </a:solidFill>
              </a:rPr>
              <a:t>enseñar?</a:t>
            </a: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s-ES" i="1" dirty="0" smtClean="0">
                <a:solidFill>
                  <a:schemeClr val="accent6">
                    <a:lumMod val="50000"/>
                  </a:schemeClr>
                </a:solidFill>
              </a:rPr>
              <a:t>(no </a:t>
            </a:r>
            <a:r>
              <a:rPr lang="es-ES" i="1" dirty="0">
                <a:solidFill>
                  <a:schemeClr val="accent6">
                    <a:lumMod val="50000"/>
                  </a:schemeClr>
                </a:solidFill>
              </a:rPr>
              <a:t>el cómo=método).</a:t>
            </a:r>
            <a:endParaRPr lang="es-CO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s-ES" i="1" dirty="0">
                <a:solidFill>
                  <a:schemeClr val="accent6">
                    <a:lumMod val="50000"/>
                  </a:schemeClr>
                </a:solidFill>
              </a:rPr>
              <a:t>Definir los objetivos de la educación en función del </a:t>
            </a:r>
            <a:r>
              <a:rPr lang="es-ES" i="1" dirty="0" smtClean="0">
                <a:solidFill>
                  <a:schemeClr val="accent6">
                    <a:lumMod val="50000"/>
                  </a:schemeClr>
                </a:solidFill>
              </a:rPr>
              <a:t>desempeño (¿Qué </a:t>
            </a:r>
            <a:r>
              <a:rPr lang="es-ES" i="1" dirty="0">
                <a:solidFill>
                  <a:schemeClr val="accent6">
                    <a:lumMod val="50000"/>
                  </a:schemeClr>
                </a:solidFill>
              </a:rPr>
              <a:t>queremos que los alumnos sean capaces de </a:t>
            </a:r>
            <a:r>
              <a:rPr lang="es-ES" i="1" dirty="0" smtClean="0">
                <a:solidFill>
                  <a:schemeClr val="accent6">
                    <a:lumMod val="50000"/>
                  </a:schemeClr>
                </a:solidFill>
              </a:rPr>
              <a:t>hacer?)</a:t>
            </a:r>
            <a:endParaRPr lang="es-CO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1" name="Picture 3" descr="http://api.ning.com/files/ljeCieAKH-5oWLhbrDNauMU70h-BDQR8hOIDLYNSLyS6ZxtrP6fkFnYPR*92ZqXKC0XiD24XOngfPg6eioh7xGTu8L7O-znV/desafi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3008302" cy="4301526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71802" y="3163830"/>
            <a:ext cx="5857884" cy="3194128"/>
          </a:xfrm>
          <a:prstGeom prst="fram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El tiempo: </a:t>
            </a:r>
            <a:r>
              <a:rPr lang="es-ES" i="1" dirty="0">
                <a:solidFill>
                  <a:schemeClr val="accent2">
                    <a:lumMod val="50000"/>
                  </a:schemeClr>
                </a:solidFill>
              </a:rPr>
              <a:t>La practica resulta más productiva que la información y el asesoramiento; sin embargo una escuela interesada en </a:t>
            </a:r>
            <a:r>
              <a:rPr lang="es-ES" b="1" i="1" dirty="0">
                <a:solidFill>
                  <a:schemeClr val="accent2">
                    <a:lumMod val="50000"/>
                  </a:schemeClr>
                </a:solidFill>
              </a:rPr>
              <a:t>dinamizar la </a:t>
            </a:r>
            <a:r>
              <a:rPr lang="es-ES" b="1" i="1" u="sng" dirty="0">
                <a:solidFill>
                  <a:schemeClr val="accent2">
                    <a:lumMod val="50000"/>
                  </a:schemeClr>
                </a:solidFill>
              </a:rPr>
              <a:t>enseñanza es una escuela en la que los directores y maestros tienen tiempo para la experimentación y el aprendizaje</a:t>
            </a:r>
            <a:r>
              <a:rPr lang="es-ES" i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s-ES" i="1" dirty="0" smtClean="0">
                <a:solidFill>
                  <a:schemeClr val="accent2">
                    <a:lumMod val="50000"/>
                  </a:schemeClr>
                </a:solidFill>
              </a:rPr>
              <a:t>Facilitar </a:t>
            </a:r>
            <a:r>
              <a:rPr lang="es-ES" i="1" dirty="0">
                <a:solidFill>
                  <a:schemeClr val="accent2">
                    <a:lumMod val="50000"/>
                  </a:schemeClr>
                </a:solidFill>
              </a:rPr>
              <a:t>las cosas, no sobrecargar al </a:t>
            </a:r>
            <a:r>
              <a:rPr lang="es-ES" i="1" dirty="0" smtClean="0">
                <a:solidFill>
                  <a:schemeClr val="accent2">
                    <a:lumMod val="50000"/>
                  </a:schemeClr>
                </a:solidFill>
              </a:rPr>
              <a:t>docente.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build="p" animBg="1"/>
      <p:bldP spid="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0"/>
            <a:ext cx="8143932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CO" sz="36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sto MT" pitchFamily="18" charset="0"/>
              </a:rPr>
              <a:t>CONOCIMIENTO/COMPRENSIÓN</a:t>
            </a:r>
            <a:endParaRPr lang="es-CO" sz="36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sto MT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85720" y="1285860"/>
            <a:ext cx="8181980" cy="5214974"/>
          </a:xfrm>
        </p:spPr>
        <p:txBody>
          <a:bodyPr/>
          <a:lstStyle/>
          <a:p>
            <a:pPr algn="ctr">
              <a:buNone/>
            </a:pPr>
            <a:r>
              <a:rPr lang="es-E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CONOCIMIENTO</a:t>
            </a:r>
          </a:p>
          <a:p>
            <a:pPr algn="ctr">
              <a:buNone/>
            </a:pPr>
            <a:endParaRPr lang="es-ES" dirty="0" smtClean="0"/>
          </a:p>
          <a:p>
            <a:pPr algn="r"/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“Cuando un alumno sabe algo, </a:t>
            </a:r>
            <a:r>
              <a:rPr lang="es-ES" b="1" i="1" dirty="0" smtClean="0">
                <a:solidFill>
                  <a:schemeClr val="accent3">
                    <a:lumMod val="50000"/>
                  </a:schemeClr>
                </a:solidFill>
              </a:rPr>
              <a:t>lo puede producir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cuando se le pide, </a:t>
            </a:r>
            <a:r>
              <a:rPr lang="es-ES" b="1" i="1" dirty="0" smtClean="0">
                <a:solidFill>
                  <a:schemeClr val="accent3">
                    <a:lumMod val="50000"/>
                  </a:schemeClr>
                </a:solidFill>
              </a:rPr>
              <a:t>puede explicarnos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el conocimiento o </a:t>
            </a:r>
            <a:r>
              <a:rPr lang="es-ES" b="1" i="1" dirty="0" smtClean="0">
                <a:solidFill>
                  <a:schemeClr val="accent3">
                    <a:lumMod val="50000"/>
                  </a:schemeClr>
                </a:solidFill>
              </a:rPr>
              <a:t>demostrarnos la habilidad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r"/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La comprensión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es un asunto más delicado y va más allá del conocimiento”.</a:t>
            </a:r>
          </a:p>
          <a:p>
            <a:endParaRPr lang="es-ES" dirty="0" smtClean="0"/>
          </a:p>
          <a:p>
            <a:endParaRPr lang="es-CO" dirty="0" smtClean="0"/>
          </a:p>
          <a:p>
            <a:pPr algn="r"/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</a:rPr>
              <a:t>David </a:t>
            </a:r>
            <a:r>
              <a:rPr lang="es-ES" sz="2000" dirty="0" err="1" smtClean="0">
                <a:solidFill>
                  <a:schemeClr val="accent6">
                    <a:lumMod val="75000"/>
                  </a:schemeClr>
                </a:solidFill>
              </a:rPr>
              <a:t>Perkins</a:t>
            </a:r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</a:rPr>
              <a:t> y Tina </a:t>
            </a:r>
            <a:r>
              <a:rPr lang="es-ES" sz="2000" dirty="0" err="1" smtClean="0">
                <a:solidFill>
                  <a:schemeClr val="accent6">
                    <a:lumMod val="75000"/>
                  </a:schemeClr>
                </a:solidFill>
              </a:rPr>
              <a:t>Blythe</a:t>
            </a:r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s-CO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s-CO" dirty="0"/>
          </a:p>
        </p:txBody>
      </p:sp>
      <p:pic>
        <p:nvPicPr>
          <p:cNvPr id="5" name="4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643446"/>
            <a:ext cx="2286016" cy="167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500570"/>
            <a:ext cx="250033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143932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CO" sz="36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sto MT" pitchFamily="18" charset="0"/>
              </a:rPr>
              <a:t>CONOCIMIENTO/COMPRENSIÓN</a:t>
            </a:r>
            <a:endParaRPr lang="es-CO" sz="36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sto MT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543560" cy="4873752"/>
          </a:xfrm>
        </p:spPr>
        <p:txBody>
          <a:bodyPr/>
          <a:lstStyle/>
          <a:p>
            <a:pPr algn="ctr">
              <a:buNone/>
            </a:pPr>
            <a:r>
              <a:rPr lang="es-E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COMPRENSIÓN</a:t>
            </a:r>
          </a:p>
          <a:p>
            <a:pPr algn="ctr">
              <a:buNone/>
            </a:pPr>
            <a:endParaRPr lang="es-ES" dirty="0" smtClean="0"/>
          </a:p>
          <a:p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“Es poder realizar una gama de actividades que requieren pensamiento respecto a un tema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 (explicarlo, encontrar evidencia y ejemplos, generalizarlo, aplicarlo, presentar analogías y representarlo de una manera nueva).”</a:t>
            </a:r>
          </a:p>
          <a:p>
            <a:endParaRPr lang="es-CO" dirty="0" smtClean="0"/>
          </a:p>
          <a:p>
            <a:pPr algn="r"/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</a:rPr>
              <a:t>David </a:t>
            </a:r>
            <a:r>
              <a:rPr lang="es-ES" sz="2000" dirty="0" err="1" smtClean="0">
                <a:solidFill>
                  <a:schemeClr val="accent6">
                    <a:lumMod val="75000"/>
                  </a:schemeClr>
                </a:solidFill>
              </a:rPr>
              <a:t>Perkins</a:t>
            </a:r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</a:rPr>
              <a:t> y Tina </a:t>
            </a:r>
            <a:r>
              <a:rPr lang="es-ES" sz="2000" dirty="0" err="1" smtClean="0">
                <a:solidFill>
                  <a:schemeClr val="accent6">
                    <a:lumMod val="75000"/>
                  </a:schemeClr>
                </a:solidFill>
              </a:rPr>
              <a:t>Blythe</a:t>
            </a:r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s-CO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s-CO" dirty="0"/>
          </a:p>
        </p:txBody>
      </p:sp>
      <p:pic>
        <p:nvPicPr>
          <p:cNvPr id="3079" name="Picture 7" descr="C:\Users\SUPERMAMI\AppData\Local\Microsoft\Windows\Temporary Internet Files\Content.IE5\2G9FY6YN\MPj0398745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214554"/>
            <a:ext cx="2500330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CO" sz="4400" b="1" cap="none" dirty="0" smtClean="0">
                <a:ln/>
                <a:solidFill>
                  <a:schemeClr val="accent3"/>
                </a:solidFill>
                <a:latin typeface="Calisto MT" pitchFamily="18" charset="0"/>
              </a:rPr>
              <a:t>MARCO DE EPC</a:t>
            </a:r>
            <a:endParaRPr lang="es-CO" sz="4400" b="1" cap="none" dirty="0">
              <a:ln/>
              <a:solidFill>
                <a:schemeClr val="accent3"/>
              </a:solidFill>
              <a:latin typeface="Calisto MT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1741346"/>
            <a:ext cx="7829576" cy="5116654"/>
          </a:xfrm>
        </p:spPr>
        <p:txBody>
          <a:bodyPr>
            <a:normAutofit fontScale="92500" lnSpcReduction="20000"/>
          </a:bodyPr>
          <a:lstStyle/>
          <a:p>
            <a:pPr lvl="0" algn="ctr">
              <a:buNone/>
            </a:pPr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TOPICOS GENERATIVOS : </a:t>
            </a:r>
            <a:r>
              <a:rPr lang="es-ES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temas centrales.</a:t>
            </a:r>
          </a:p>
          <a:p>
            <a:pPr lvl="0"/>
            <a:endParaRPr lang="es-CO" dirty="0" smtClean="0"/>
          </a:p>
          <a:p>
            <a:pPr algn="r"/>
            <a:r>
              <a:rPr lang="es-ES" b="1" dirty="0" smtClean="0">
                <a:solidFill>
                  <a:schemeClr val="accent5">
                    <a:lumMod val="50000"/>
                  </a:schemeClr>
                </a:solidFill>
              </a:rPr>
              <a:t>Tres características: 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Centralidad en cuanto a la disciplina. </a:t>
            </a:r>
            <a:r>
              <a:rPr lang="es-ES" dirty="0" smtClean="0"/>
              <a:t>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sea asequible para los estudiantes.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la forma en que se relaciona con diversos temas dentro y fuera de la disciplina.</a:t>
            </a:r>
          </a:p>
          <a:p>
            <a:pPr>
              <a:buNone/>
            </a:pPr>
            <a:endParaRPr lang="es-CO" dirty="0" smtClean="0"/>
          </a:p>
          <a:p>
            <a:pPr lvl="0" algn="ctr">
              <a:buNone/>
            </a:pP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METAS DE COMPRENSIÓN</a:t>
            </a:r>
          </a:p>
          <a:p>
            <a:pPr lvl="0" algn="ctr">
              <a:buNone/>
            </a:pPr>
            <a:endParaRPr lang="es-ES" dirty="0" smtClean="0"/>
          </a:p>
          <a:p>
            <a:pPr lvl="0"/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dónde vamos, los destinos, conceptos, procesos y habilidades que deseamos comprendan los estudiantes.</a:t>
            </a:r>
          </a:p>
          <a:p>
            <a:pPr lvl="0"/>
            <a:endParaRPr lang="es-CO" dirty="0" smtClean="0"/>
          </a:p>
          <a:p>
            <a:r>
              <a:rPr lang="es-ES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metas de comprensión abarcadoras: </a:t>
            </a:r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Hilos conductores 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(metas recurrentes en varias unidades o disciplinas).</a:t>
            </a:r>
            <a:endParaRPr lang="es-CO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CO" sz="4400" b="1" cap="none" dirty="0" smtClean="0">
                <a:ln/>
                <a:solidFill>
                  <a:schemeClr val="accent3"/>
                </a:solidFill>
                <a:latin typeface="Calisto MT" pitchFamily="18" charset="0"/>
              </a:rPr>
              <a:t>MARCO DE EPC</a:t>
            </a:r>
            <a:endParaRPr lang="es-CO" sz="4400" b="1" cap="none" dirty="0">
              <a:ln/>
              <a:solidFill>
                <a:schemeClr val="accent3"/>
              </a:solidFill>
              <a:latin typeface="Calisto MT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57158" y="1571612"/>
            <a:ext cx="7829576" cy="5116654"/>
          </a:xfrm>
        </p:spPr>
        <p:txBody>
          <a:bodyPr>
            <a:normAutofit/>
          </a:bodyPr>
          <a:lstStyle/>
          <a:p>
            <a:pPr marL="457200" lvl="0" indent="-457200" algn="ctr">
              <a:buAutoNum type="arabicPeriod" startAt="3"/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DESEMPEÑOS DE COMPRENSIÓN: </a:t>
            </a:r>
          </a:p>
          <a:p>
            <a:pPr marL="457200" lvl="0" indent="-457200" algn="ctr">
              <a:buNone/>
            </a:pPr>
            <a:endParaRPr lang="es-ES" dirty="0" smtClean="0"/>
          </a:p>
          <a:p>
            <a:pPr lvl="0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Actividades que exigen usar conocimientos previos para construir el tópico de la unidad.</a:t>
            </a:r>
          </a:p>
          <a:p>
            <a:pPr lvl="0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Ayudan a desarrollar y demostrar comprensión (reconfigurar, expandir, extrapolar, aplicar). </a:t>
            </a:r>
            <a:endParaRPr lang="es-CO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s-CO" dirty="0" smtClean="0"/>
          </a:p>
          <a:p>
            <a:pPr lvl="0" algn="ctr">
              <a:buNone/>
            </a:pPr>
            <a:r>
              <a:rPr lang="es-E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VALORACIÓN CONTINUA: </a:t>
            </a:r>
          </a:p>
          <a:p>
            <a:pPr lvl="0"/>
            <a:endParaRPr lang="es-ES" dirty="0" smtClean="0"/>
          </a:p>
          <a:p>
            <a:pPr lvl="0" algn="ctr"/>
            <a:r>
              <a:rPr lang="es-E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Criterios, retroalimentación y oportunidades para reflexionar desde el inicio y a lo largo de cualquier secuencia de instrucción.</a:t>
            </a:r>
            <a:endParaRPr lang="es-CO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s-ES" sz="4000" b="1" cap="none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ACTIVIDADES DE COMPRENSIÓN</a:t>
            </a:r>
            <a:endParaRPr lang="es-CO" sz="4000" b="1" cap="none" dirty="0">
              <a:ln/>
              <a:solidFill>
                <a:schemeClr val="accent5">
                  <a:tint val="50000"/>
                  <a:satMod val="1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285852" y="1714464"/>
            <a:ext cx="7467600" cy="5143536"/>
          </a:xfrm>
        </p:spPr>
        <p:txBody>
          <a:bodyPr>
            <a:normAutofit fontScale="92500" lnSpcReduction="10000"/>
          </a:bodyPr>
          <a:lstStyle/>
          <a:p>
            <a:pPr lvl="0" algn="r"/>
            <a:r>
              <a:rPr lang="es-ES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EXPLICACIÓN: </a:t>
            </a:r>
            <a:r>
              <a:rPr lang="es-E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Decir con sus propias palabras el significado.</a:t>
            </a:r>
          </a:p>
          <a:p>
            <a:pPr lvl="0"/>
            <a:endParaRPr lang="es-CO" dirty="0" smtClean="0"/>
          </a:p>
          <a:p>
            <a:pPr lvl="0" algn="r"/>
            <a:r>
              <a:rPr lang="es-ES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EJEMPLIFICACIÓN: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Mostrar ejemplos de ley estudiada.</a:t>
            </a:r>
          </a:p>
          <a:p>
            <a:pPr lvl="0" algn="r"/>
            <a:endParaRPr lang="es-C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/>
            <a:r>
              <a:rPr lang="es-E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APLICACIÓN: 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Usar la ley para explicar un fenómeno aun no estudiado.</a:t>
            </a:r>
          </a:p>
          <a:p>
            <a:pPr lvl="0" algn="r"/>
            <a:endParaRPr lang="es-C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/>
            <a:r>
              <a:rPr lang="es-ES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JUSTIFICACIÓN: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Ofrecer prueba de esa ley, realizar experimentos  para corroborarla.</a:t>
            </a:r>
            <a:endParaRPr lang="es-CO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s-ES" sz="1700" i="1" dirty="0" smtClean="0"/>
          </a:p>
          <a:p>
            <a:pPr>
              <a:buNone/>
            </a:pPr>
            <a:endParaRPr lang="es-ES" sz="1700" i="1" dirty="0" smtClean="0"/>
          </a:p>
          <a:p>
            <a:pPr>
              <a:buNone/>
            </a:pPr>
            <a:endParaRPr lang="es-ES" sz="1700" i="1" dirty="0" smtClean="0"/>
          </a:p>
          <a:p>
            <a:pPr>
              <a:buNone/>
            </a:pPr>
            <a:r>
              <a:rPr lang="es-ES" sz="1700" i="1" dirty="0" smtClean="0"/>
              <a:t>Tomado de: La Escuela Inteligente - David </a:t>
            </a:r>
            <a:r>
              <a:rPr lang="es-ES" sz="1700" i="1" dirty="0" err="1" smtClean="0"/>
              <a:t>Perkins</a:t>
            </a:r>
            <a:endParaRPr lang="es-CO" sz="1700" dirty="0" smtClean="0"/>
          </a:p>
          <a:p>
            <a:endParaRPr lang="es-CO" dirty="0"/>
          </a:p>
        </p:txBody>
      </p:sp>
      <p:pic>
        <p:nvPicPr>
          <p:cNvPr id="4099" name="Picture 3" descr="C:\Users\SUPERMAMI\AppData\Local\Microsoft\Windows\Temporary Internet Files\Content.IE5\6VHRSHNS\MCj030092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1607355" cy="4296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s-ES" sz="4000" b="1" cap="none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ACTIVIDADES DE COMPRENSIÓN</a:t>
            </a:r>
            <a:endParaRPr lang="es-CO" sz="4000" b="1" cap="none" dirty="0">
              <a:ln/>
              <a:solidFill>
                <a:schemeClr val="accent5">
                  <a:tint val="50000"/>
                  <a:satMod val="1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85918" y="1714464"/>
            <a:ext cx="6967534" cy="5143536"/>
          </a:xfrm>
        </p:spPr>
        <p:txBody>
          <a:bodyPr>
            <a:normAutofit fontScale="92500" lnSpcReduction="10000"/>
          </a:bodyPr>
          <a:lstStyle/>
          <a:p>
            <a:pPr lvl="0" algn="r"/>
            <a:r>
              <a:rPr lang="es-ES" b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COMPARACIÓN Y CONTRASTE: 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Observar la forma de la ley y relacionarla con otras leyes.</a:t>
            </a:r>
          </a:p>
          <a:p>
            <a:pPr lvl="0" algn="r"/>
            <a:endParaRPr lang="es-C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/>
            <a:r>
              <a:rPr lang="es-E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CONTEXTUALIZACIÓN:  </a:t>
            </a:r>
            <a:r>
              <a:rPr lang="es-E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Investigar la relación de la ley con un contexto más amplio del área de conocimiento, cómo encaja con otros principios.</a:t>
            </a:r>
          </a:p>
          <a:p>
            <a:pPr lvl="0" algn="r"/>
            <a:endParaRPr lang="es-C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/>
            <a:r>
              <a:rPr lang="es-ES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GENERALIZACIÓN:  R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evelar principios más generales que también se enuncian en otras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leyes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misma asignatura.</a:t>
            </a:r>
            <a:endParaRPr lang="es-CO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/>
            <a:endParaRPr lang="es-CO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s-ES" sz="1700" i="1" dirty="0" smtClean="0"/>
          </a:p>
          <a:p>
            <a:pPr>
              <a:buNone/>
            </a:pPr>
            <a:endParaRPr lang="es-ES" sz="1700" i="1" dirty="0" smtClean="0"/>
          </a:p>
          <a:p>
            <a:pPr>
              <a:buNone/>
            </a:pPr>
            <a:endParaRPr lang="es-ES" sz="1700" i="1" dirty="0" smtClean="0"/>
          </a:p>
          <a:p>
            <a:pPr>
              <a:buNone/>
            </a:pPr>
            <a:r>
              <a:rPr lang="es-ES" sz="1700" i="1" dirty="0" smtClean="0"/>
              <a:t>Tomado de: La Escuela Inteligente - David </a:t>
            </a:r>
            <a:r>
              <a:rPr lang="es-ES" sz="1700" i="1" dirty="0" err="1" smtClean="0"/>
              <a:t>Perkins</a:t>
            </a:r>
            <a:endParaRPr lang="es-CO" sz="1700" dirty="0" smtClean="0"/>
          </a:p>
          <a:p>
            <a:endParaRPr lang="es-CO" dirty="0"/>
          </a:p>
        </p:txBody>
      </p:sp>
      <p:pic>
        <p:nvPicPr>
          <p:cNvPr id="5" name="4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86124"/>
            <a:ext cx="18573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NIVELES DE COMPRENSIÓN</a:t>
            </a:r>
            <a:r>
              <a:rPr lang="es-C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/>
            </a:r>
            <a:br>
              <a:rPr lang="es-C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</a:br>
            <a:endParaRPr lang="es-CO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357158" y="1285860"/>
          <a:ext cx="8001056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83F805-704A-45DE-A101-31FA5F6F1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4283F805-704A-45DE-A101-31FA5F6F1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056201-8C2E-4663-9418-CBC5C90EA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4A056201-8C2E-4663-9418-CBC5C90EA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F8C0FC-6B05-49CD-9A0E-EB0FD085F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C1F8C0FC-6B05-49CD-9A0E-EB0FD085F9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91D105-924D-41F2-82E7-75CD761CF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0091D105-924D-41F2-82E7-75CD761CF4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4E9277-5950-47A9-A3B4-8C9395AC3F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084E9277-5950-47A9-A3B4-8C9395AC3F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277E4D-3000-4640-B888-96D58DD0F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13277E4D-3000-4640-B888-96D58DD0FC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31D2D6-6107-49DE-9D72-93F17B4E1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3C31D2D6-6107-49DE-9D72-93F17B4E15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F2B418-6283-457F-AC1A-CD59FD844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dgm id="{AAF2B418-6283-457F-AC1A-CD59FD844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fotos ticpeques -oct20\DSC0493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57166"/>
            <a:ext cx="8929718" cy="1143000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COGNICIÓN SOCIALMENTE REPARTIDA</a:t>
            </a:r>
            <a:r>
              <a:rPr lang="es-CO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(trabajo colaborativo)</a:t>
            </a:r>
            <a:endParaRPr lang="es-CO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00034" y="1857364"/>
            <a:ext cx="8186766" cy="52578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S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Distribución física de la inteligencia: Tutoría en la que los alumnos orientan a otros de su edad y se logra un aprendizaje en colaboración.  Intercambio en igualdad y reciprocidad que mejora el aprendizaje. Efectos benéficos (Compartir materiales, establecimiento y fomento de relaciones, responsabilidad compartida)</a:t>
            </a:r>
          </a:p>
          <a:p>
            <a:pPr algn="ctr"/>
            <a:endParaRPr lang="es-CO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Investigaciones: Los alumnos aprenden muchísimo mejor en equipos bien conformados que en soledad: mejor socialización y objetivos convencionales de educación. </a:t>
            </a:r>
            <a:r>
              <a:rPr lang="es-E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Requiere un trabajo intencionado y planificación cuidadosa por parte del docente.</a:t>
            </a:r>
          </a:p>
          <a:p>
            <a:pPr algn="ctr"/>
            <a:endParaRPr lang="es-CO" dirty="0" smtClean="0"/>
          </a:p>
          <a:p>
            <a:pPr algn="ctr"/>
            <a:r>
              <a:rPr lang="es-ES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es necesario que todos terminen sabiendo lo mismo o desarrollen las mismas habilidades </a:t>
            </a:r>
            <a:r>
              <a:rPr lang="es-ES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(valor intrínseco de la especialización y el reconocimiento de diversas potencialidades).</a:t>
            </a:r>
            <a:endParaRPr lang="es-CO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Personalizado 7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124</TotalTime>
  <Words>730</Words>
  <Application>Microsoft Office PowerPoint</Application>
  <PresentationFormat>Presentación en pantalla (4:3)</PresentationFormat>
  <Paragraphs>73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Mirador</vt:lpstr>
      <vt:lpstr>ENSEÑANZA PARA LA COMPRENSIÓN (EPC) </vt:lpstr>
      <vt:lpstr>CONOCIMIENTO/COMPRENSIÓN</vt:lpstr>
      <vt:lpstr>CONOCIMIENTO/COMPRENSIÓN</vt:lpstr>
      <vt:lpstr>MARCO DE EPC</vt:lpstr>
      <vt:lpstr>MARCO DE EPC</vt:lpstr>
      <vt:lpstr>ACTIVIDADES DE COMPRENSIÓN</vt:lpstr>
      <vt:lpstr>ACTIVIDADES DE COMPRENSIÓN</vt:lpstr>
      <vt:lpstr>NIVELES DE COMPRENSIÓN </vt:lpstr>
      <vt:lpstr>COGNICIÓN SOCIALMENTE REPARTIDA (trabajo colaborativo)</vt:lpstr>
      <vt:lpstr>Diapositiva 10</vt:lpstr>
      <vt:lpstr>Diapositiva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ENSEÑANZA PARA LA COMPRENSIÓN (EPC)</dc:title>
  <dc:creator>SUPERMAMI</dc:creator>
  <cp:lastModifiedBy>X</cp:lastModifiedBy>
  <cp:revision>14</cp:revision>
  <dcterms:created xsi:type="dcterms:W3CDTF">2010-02-28T01:12:45Z</dcterms:created>
  <dcterms:modified xsi:type="dcterms:W3CDTF">2010-02-28T03:21:20Z</dcterms:modified>
</cp:coreProperties>
</file>