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59" r:id="rId4"/>
    <p:sldId id="260" r:id="rId5"/>
    <p:sldId id="261" r:id="rId6"/>
    <p:sldId id="262" r:id="rId7"/>
    <p:sldId id="263" r:id="rId8"/>
    <p:sldId id="265" r:id="rId9"/>
    <p:sldId id="266" r:id="rId10"/>
    <p:sldId id="275" r:id="rId11"/>
    <p:sldId id="268" r:id="rId12"/>
    <p:sldId id="269" r:id="rId13"/>
    <p:sldId id="270" r:id="rId14"/>
    <p:sldId id="271" r:id="rId15"/>
    <p:sldId id="267" r:id="rId16"/>
    <p:sldId id="273" r:id="rId17"/>
    <p:sldId id="274" r:id="rId18"/>
    <p:sldId id="277" r:id="rId19"/>
    <p:sldId id="276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TELLANA\Desktop\ENCUESTA%20FESTIVAL%20DE%20INGLES%20PROFESOR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TELLANA\Desktop\ENCUESTA%20FESTIVAL%20DE%20INGLES%20PROFESOR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TELLANA\Desktop\ENCUESTA%20FESTIVAL%20DE%20INGLES%20PROFESOR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F:\ENCUESTA%20DEL%20FESTIVAL%20DE%20INGLES%20A%20LOS%20ESTUDIANT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TELLANA\Desktop\ENCUESTA%20FESTIVAL%20DE%20INGLES%20PROFESOR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STELLANA\Desktop\ENCUESTA%20FESTIVAL%20DE%20INGLES%20PROFESO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dirty="0" smtClean="0"/>
              <a:t>1. DESDE </a:t>
            </a:r>
            <a:r>
              <a:rPr lang="es-CO" dirty="0"/>
              <a:t>LAS CLASES DE </a:t>
            </a:r>
            <a:r>
              <a:rPr lang="es-CO" dirty="0" smtClean="0"/>
              <a:t>INGLÉS </a:t>
            </a:r>
            <a:r>
              <a:rPr lang="es-CO" dirty="0"/>
              <a:t>SE PROMUEVE LA VINCULACIÓN AL FESTIVAL</a:t>
            </a:r>
          </a:p>
        </c:rich>
      </c:tx>
      <c:layout>
        <c:manualLayout>
          <c:xMode val="edge"/>
          <c:yMode val="edge"/>
          <c:x val="0.10314041421234255"/>
          <c:y val="7.2222222222222285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215789245698539E-2"/>
          <c:y val="0.16812787984835217"/>
          <c:w val="0.71977283671823533"/>
          <c:h val="0.74332764654418315"/>
        </c:manualLayout>
      </c:layout>
      <c:pie3DChart>
        <c:varyColors val="1"/>
        <c:ser>
          <c:idx val="0"/>
          <c:order val="0"/>
          <c:tx>
            <c:strRef>
              <c:f>Hoja1!$B$3</c:f>
              <c:strCache>
                <c:ptCount val="1"/>
                <c:pt idx="0">
                  <c:v>1.DESDE LAS CLASES DE INGLES SE PROMUEVE LA VINCULACIÓN AL FESTIVAL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Hoja1!$C$2:$G$2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Hoja1!$C$3:$G$3</c:f>
              <c:numCache>
                <c:formatCode>0%</c:formatCode>
                <c:ptCount val="5"/>
                <c:pt idx="0" formatCode="0.00%">
                  <c:v>8.1000000000000048E-3</c:v>
                </c:pt>
                <c:pt idx="1">
                  <c:v>0</c:v>
                </c:pt>
                <c:pt idx="2" formatCode="0.00%">
                  <c:v>7.3099999999999998E-2</c:v>
                </c:pt>
                <c:pt idx="3">
                  <c:v>0.39000000000000035</c:v>
                </c:pt>
                <c:pt idx="4" formatCode="0.00%">
                  <c:v>0.32500000000000034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7100405584158871"/>
          <c:y val="0.32274117818606007"/>
          <c:w val="0.16460420962342298"/>
          <c:h val="0.2989158646835815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3. LAS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INTERVENCIONES MUSICALES FUERON</a:t>
            </a:r>
          </a:p>
        </c:rich>
      </c:tx>
      <c:layout>
        <c:manualLayout>
          <c:xMode val="edge"/>
          <c:yMode val="edge"/>
          <c:x val="0.23476038932633447"/>
          <c:y val="6.11111111111111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4.6547790901137406E-2"/>
          <c:y val="0.19775750947798193"/>
          <c:w val="0.6627805118110236"/>
          <c:h val="0.72480912802566344"/>
        </c:manualLayout>
      </c:layout>
      <c:pie3DChart>
        <c:varyColors val="1"/>
        <c:ser>
          <c:idx val="0"/>
          <c:order val="0"/>
          <c:tx>
            <c:strRef>
              <c:f>Hoja1!$B$43</c:f>
              <c:strCache>
                <c:ptCount val="1"/>
                <c:pt idx="0">
                  <c:v>3-La intervenciones Musicales Fueron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Hoja1!$C$42:$E$42</c:f>
              <c:strCache>
                <c:ptCount val="3"/>
                <c:pt idx="0">
                  <c:v>MALO</c:v>
                </c:pt>
                <c:pt idx="1">
                  <c:v>REGULAR </c:v>
                </c:pt>
                <c:pt idx="2">
                  <c:v>BUENO</c:v>
                </c:pt>
              </c:strCache>
            </c:strRef>
          </c:cat>
          <c:val>
            <c:numRef>
              <c:f>Hoja1!$C$43:$E$43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0.95000000000000062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3513243657042981"/>
          <c:y val="0.28956138815981391"/>
          <c:w val="0.2204231189851269"/>
          <c:h val="0.41712729658792652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4. LA PARTICIPACIÓN DE LOS ESTUDIANTES FUE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2565874435245611"/>
          <c:y val="6.851851851851852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5843238740321657E-2"/>
          <c:y val="0.16072047244094489"/>
          <c:w val="0.68996751767427211"/>
          <c:h val="0.75258690580344056"/>
        </c:manualLayout>
      </c:layout>
      <c:pie3DChart>
        <c:varyColors val="1"/>
        <c:ser>
          <c:idx val="0"/>
          <c:order val="0"/>
          <c:tx>
            <c:strRef>
              <c:f>Hoja1!$B$62</c:f>
              <c:strCache>
                <c:ptCount val="1"/>
                <c:pt idx="0">
                  <c:v>4-La Participación de los Estudiantes Fue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Hoja1!$C$61:$E$61</c:f>
              <c:strCache>
                <c:ptCount val="3"/>
                <c:pt idx="0">
                  <c:v>MALO</c:v>
                </c:pt>
                <c:pt idx="1">
                  <c:v>REGULAR </c:v>
                </c:pt>
                <c:pt idx="2">
                  <c:v>BUENO</c:v>
                </c:pt>
              </c:strCache>
            </c:strRef>
          </c:cat>
          <c:val>
            <c:numRef>
              <c:f>Hoja1!$C$62:$E$62</c:f>
              <c:numCache>
                <c:formatCode>0%</c:formatCode>
                <c:ptCount val="3"/>
                <c:pt idx="0">
                  <c:v>0</c:v>
                </c:pt>
                <c:pt idx="1">
                  <c:v>0.15000000000000022</c:v>
                </c:pt>
                <c:pt idx="2">
                  <c:v>0.8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3707067503269164"/>
          <c:y val="0.30067249927092526"/>
          <c:w val="0.21416250027565037"/>
          <c:h val="0.39860877806940909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 sz="2000">
                <a:latin typeface="Arial" pitchFamily="34" charset="0"/>
                <a:cs typeface="Arial" pitchFamily="34" charset="0"/>
              </a:defRPr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5.</a:t>
            </a:r>
            <a:r>
              <a:rPr lang="es-CO" sz="20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LA DIFUSIÓN DEL FESTIVAL FUE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6316316710411197"/>
          <c:y val="4.8148148148148148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44575678040214E-4"/>
          <c:y val="0.155092592592593"/>
          <c:w val="0.71833639545056849"/>
          <c:h val="0.78240740740740744"/>
        </c:manualLayout>
      </c:layout>
      <c:pie3DChart>
        <c:varyColors val="1"/>
        <c:ser>
          <c:idx val="0"/>
          <c:order val="0"/>
          <c:tx>
            <c:strRef>
              <c:f>Hoja1!$B$81</c:f>
              <c:strCache>
                <c:ptCount val="1"/>
                <c:pt idx="0">
                  <c:v>5-La Difución del festival fue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Hoja1!$C$80:$E$80</c:f>
              <c:strCache>
                <c:ptCount val="3"/>
                <c:pt idx="0">
                  <c:v>MALO</c:v>
                </c:pt>
                <c:pt idx="1">
                  <c:v>REGULAR </c:v>
                </c:pt>
                <c:pt idx="2">
                  <c:v>BUENO</c:v>
                </c:pt>
              </c:strCache>
            </c:strRef>
          </c:cat>
          <c:val>
            <c:numRef>
              <c:f>Hoja1!$C$81:$E$81</c:f>
              <c:numCache>
                <c:formatCode>0%</c:formatCode>
                <c:ptCount val="3"/>
                <c:pt idx="0">
                  <c:v>0.05</c:v>
                </c:pt>
                <c:pt idx="1">
                  <c:v>0.1</c:v>
                </c:pt>
                <c:pt idx="2">
                  <c:v>0.8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1985465879265087"/>
          <c:y val="0.24882064741907259"/>
          <c:w val="0.21486756342957133"/>
          <c:h val="0.40786803732866816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2. A TRAVÉS DE CANCIONES  SE MOTIVA EL APRENDIZAJE DEL INGLÉS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9574300087489088"/>
          <c:y val="5.1851851851851864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1736986001749853E-2"/>
          <c:y val="0.19775750947798193"/>
          <c:w val="0.70015168416448015"/>
          <c:h val="0.72295727617381289"/>
        </c:manualLayout>
      </c:layout>
      <c:pie3DChart>
        <c:varyColors val="1"/>
        <c:ser>
          <c:idx val="0"/>
          <c:order val="0"/>
          <c:tx>
            <c:strRef>
              <c:f>Hoja1!$B$26</c:f>
              <c:strCache>
                <c:ptCount val="1"/>
                <c:pt idx="0">
                  <c:v>2.A traves de canciones  Se motiva el aprendizaje del ingles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Hoja1!$C$25:$G$25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Hoja1!$C$26:$G$26</c:f>
              <c:numCache>
                <c:formatCode>0.00%</c:formatCode>
                <c:ptCount val="5"/>
                <c:pt idx="0" formatCode="0%">
                  <c:v>0</c:v>
                </c:pt>
                <c:pt idx="1">
                  <c:v>2.4299999999999999E-2</c:v>
                </c:pt>
                <c:pt idx="2">
                  <c:v>0.10500000000000002</c:v>
                </c:pt>
                <c:pt idx="3">
                  <c:v>0.30800000000000027</c:v>
                </c:pt>
                <c:pt idx="4">
                  <c:v>0.56000000000000005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8807010061242344"/>
          <c:y val="0.32274117818606007"/>
          <c:w val="0.16470767716535434"/>
          <c:h val="0.28224919801691428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3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 ¿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CÓMO CALIFICARIA LAS 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INTERVENCIONES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MUSICALES?</a:t>
            </a:r>
          </a:p>
        </c:rich>
      </c:tx>
      <c:layout>
        <c:manualLayout>
          <c:xMode val="edge"/>
          <c:yMode val="edge"/>
          <c:x val="0.21965966754155727"/>
          <c:y val="6.11111111111111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0070319335083133E-2"/>
          <c:y val="0.20701676873724129"/>
          <c:w val="0.73209612860892392"/>
          <c:h val="0.75443875765529378"/>
        </c:manualLayout>
      </c:layout>
      <c:pie3DChart>
        <c:varyColors val="1"/>
        <c:ser>
          <c:idx val="0"/>
          <c:order val="0"/>
          <c:tx>
            <c:strRef>
              <c:f>Hoja1!$B$45</c:f>
              <c:strCache>
                <c:ptCount val="1"/>
                <c:pt idx="0">
                  <c:v>3.¿Cómo calificaria las interverciones musicales?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Hoja1!$C$44:$G$44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Hoja1!$C$45:$G$45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0.12100000000000002</c:v>
                </c:pt>
                <c:pt idx="3" formatCode="0.00%">
                  <c:v>0.51200000000000001</c:v>
                </c:pt>
                <c:pt idx="4" formatCode="0.00%">
                  <c:v>0.36500000000000032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9501454505686742"/>
          <c:y val="0.37459303003791194"/>
          <c:w val="0.16054101049868766"/>
          <c:h val="0.27298993875765576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4. LA ORGANIZACIÓN DEL FESTIVAL LA CALIFICARIAS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3955555555555552"/>
          <c:y val="6.11111111111111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514763779527559E-2"/>
          <c:y val="0.17738713910761172"/>
          <c:w val="0.70015168416448015"/>
          <c:h val="0.72295727617381289"/>
        </c:manualLayout>
      </c:layout>
      <c:pie3DChart>
        <c:varyColors val="1"/>
        <c:ser>
          <c:idx val="0"/>
          <c:order val="0"/>
          <c:tx>
            <c:strRef>
              <c:f>Hoja1!$B$64</c:f>
              <c:strCache>
                <c:ptCount val="1"/>
                <c:pt idx="0">
                  <c:v>4.la organización del festival la calificarias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15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Hoja1!$C$63:$G$63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Hoja1!$C$64:$G$64</c:f>
              <c:numCache>
                <c:formatCode>0%</c:formatCode>
                <c:ptCount val="5"/>
                <c:pt idx="0">
                  <c:v>0</c:v>
                </c:pt>
                <c:pt idx="1">
                  <c:v>0</c:v>
                </c:pt>
                <c:pt idx="2" formatCode="0.00%">
                  <c:v>5.6899999999999999E-2</c:v>
                </c:pt>
                <c:pt idx="3" formatCode="0.00%">
                  <c:v>0.30000000000000027</c:v>
                </c:pt>
                <c:pt idx="4" formatCode="0.00%">
                  <c:v>0.64200000000000068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9640343394575652"/>
          <c:y val="0.29125969670457857"/>
          <c:w val="0.16331878827646562"/>
          <c:h val="0.28410104986876639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 algn="ctr">
              <a:defRPr lang="es-CO" sz="2000">
                <a:latin typeface="Arial" pitchFamily="34" charset="0"/>
                <a:cs typeface="Arial" pitchFamily="34" charset="0"/>
              </a:defRPr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5. LA PARTICIPACIÓN DE LOS ESTUDIANTES INTERPRETANDO CANCIONES EN INGLÉS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23565627734033245"/>
          <c:y val="8.148148148148143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514763779527559E-2"/>
          <c:y val="0.18664639836687102"/>
          <c:w val="0.71265168416448055"/>
          <c:h val="0.73406838728492252"/>
        </c:manualLayout>
      </c:layout>
      <c:pie3DChart>
        <c:varyColors val="1"/>
        <c:ser>
          <c:idx val="0"/>
          <c:order val="0"/>
          <c:tx>
            <c:strRef>
              <c:f>Hoja1!$B$83</c:f>
              <c:strCache>
                <c:ptCount val="1"/>
                <c:pt idx="0">
                  <c:v>5.La participacion de los estudiantes interpretando canciones en ingles</c:v>
                </c:pt>
              </c:strCache>
            </c:strRef>
          </c:tx>
          <c:explosion val="17"/>
          <c:dPt>
            <c:idx val="4"/>
            <c:explosion val="9"/>
          </c:dPt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Hoja1!$C$82:$G$82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Hoja1!$C$83:$G$83</c:f>
              <c:numCache>
                <c:formatCode>0%</c:formatCode>
                <c:ptCount val="5"/>
                <c:pt idx="0" formatCode="0.00%">
                  <c:v>8.1000000000000048E-3</c:v>
                </c:pt>
                <c:pt idx="1">
                  <c:v>0</c:v>
                </c:pt>
                <c:pt idx="2" formatCode="0.00%">
                  <c:v>0.14600000000000013</c:v>
                </c:pt>
                <c:pt idx="3" formatCode="0.00%">
                  <c:v>0.42200000000000032</c:v>
                </c:pt>
                <c:pt idx="4" formatCode="0.00%">
                  <c:v>0.42200000000000032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solidFill>
                  <a:schemeClr val="dk1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918121172353525"/>
          <c:y val="0.27088932633420854"/>
          <c:w val="0.19109656605424322"/>
          <c:h val="0.30261956838728543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/>
            </a:pPr>
            <a:r>
              <a:rPr lang="es-CO" sz="2000" dirty="0" smtClean="0">
                <a:latin typeface="Arial" pitchFamily="34" charset="0"/>
                <a:cs typeface="Arial" pitchFamily="34" charset="0"/>
              </a:rPr>
              <a:t>6. LA ASISTENCIA DE LOS ESTUDIANTES AL FESTIVAL FUE</a:t>
            </a:r>
            <a:endParaRPr lang="es-CO" sz="200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4168744531933522"/>
          <c:y val="6.1111111111111123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1459208223972038E-2"/>
          <c:y val="0.16627602799650038"/>
          <c:w val="0.74042946194225667"/>
          <c:h val="0.76369801691455386"/>
        </c:manualLayout>
      </c:layout>
      <c:pie3DChart>
        <c:varyColors val="1"/>
        <c:ser>
          <c:idx val="0"/>
          <c:order val="0"/>
          <c:tx>
            <c:strRef>
              <c:f>Hoja1!$B$102</c:f>
              <c:strCache>
                <c:ptCount val="1"/>
                <c:pt idx="0">
                  <c:v>6.La asistencia de los estudiantes al festival fue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Hoja1!$C$101:$G$101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Hoja1!$C$102:$G$102</c:f>
              <c:numCache>
                <c:formatCode>0.00%</c:formatCode>
                <c:ptCount val="5"/>
                <c:pt idx="0">
                  <c:v>4.8700000000000014E-2</c:v>
                </c:pt>
                <c:pt idx="1">
                  <c:v>0.17800000000000013</c:v>
                </c:pt>
                <c:pt idx="2">
                  <c:v>0.41460000000000002</c:v>
                </c:pt>
                <c:pt idx="3">
                  <c:v>0.23569999999999999</c:v>
                </c:pt>
                <c:pt idx="4">
                  <c:v>0.12189999999999998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7279232283464572"/>
          <c:y val="0.2597782152230973"/>
          <c:w val="0.18692989938757676"/>
          <c:h val="0.31558253135024872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/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 sz="2000">
                <a:latin typeface="Arial" pitchFamily="34" charset="0"/>
                <a:cs typeface="Arial" pitchFamily="34" charset="0"/>
              </a:defRPr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7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 EL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ACOMPAÑAMIENTO DE LOS DOCENTES EN EL FESTIVAL FUE</a:t>
            </a:r>
          </a:p>
        </c:rich>
      </c:tx>
      <c:layout>
        <c:manualLayout>
          <c:xMode val="edge"/>
          <c:yMode val="edge"/>
          <c:x val="0.1481146106736658"/>
          <c:y val="8.1481481481481446E-2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2.4514763779527559E-2"/>
          <c:y val="0.2190971128608927"/>
          <c:w val="0.71820723972003497"/>
          <c:h val="0.70439836687080781"/>
        </c:manualLayout>
      </c:layout>
      <c:pie3DChart>
        <c:varyColors val="1"/>
        <c:ser>
          <c:idx val="0"/>
          <c:order val="0"/>
          <c:tx>
            <c:strRef>
              <c:f>Hoja1!$B$121</c:f>
              <c:strCache>
                <c:ptCount val="1"/>
                <c:pt idx="0">
                  <c:v>7.El acompañamiento de los docentes en el festival fue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</c:dLbls>
          <c:cat>
            <c:strRef>
              <c:f>Hoja1!$C$120:$G$120</c:f>
              <c:strCache>
                <c:ptCount val="5"/>
                <c:pt idx="0">
                  <c:v>Deficiente</c:v>
                </c:pt>
                <c:pt idx="1">
                  <c:v>Malo</c:v>
                </c:pt>
                <c:pt idx="2">
                  <c:v>Regular</c:v>
                </c:pt>
                <c:pt idx="3">
                  <c:v>Bueno</c:v>
                </c:pt>
                <c:pt idx="4">
                  <c:v>Muy bueno</c:v>
                </c:pt>
              </c:strCache>
            </c:strRef>
          </c:cat>
          <c:val>
            <c:numRef>
              <c:f>Hoja1!$C$121:$G$121</c:f>
              <c:numCache>
                <c:formatCode>0.00%</c:formatCode>
                <c:ptCount val="5"/>
                <c:pt idx="0">
                  <c:v>2.4299999999999999E-2</c:v>
                </c:pt>
                <c:pt idx="1">
                  <c:v>7.3099999999999998E-2</c:v>
                </c:pt>
                <c:pt idx="2">
                  <c:v>0.1951</c:v>
                </c:pt>
                <c:pt idx="3">
                  <c:v>0.32520000000000032</c:v>
                </c:pt>
                <c:pt idx="4">
                  <c:v>0.38210000000000027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3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4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644589895013123"/>
          <c:y val="0.29128273549139683"/>
          <c:w val="0.18831878827646575"/>
          <c:h val="0.31373067949839606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/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 sz="2000">
                <a:latin typeface="Arial" pitchFamily="34" charset="0"/>
                <a:cs typeface="Arial" pitchFamily="34" charset="0"/>
              </a:defRPr>
            </a:pPr>
            <a:r>
              <a:rPr lang="es-CO" sz="2000" dirty="0">
                <a:latin typeface="Arial" pitchFamily="34" charset="0"/>
                <a:cs typeface="Arial" pitchFamily="34" charset="0"/>
              </a:rPr>
              <a:t>1</a:t>
            </a:r>
            <a:r>
              <a:rPr lang="es-CO" sz="2000" dirty="0" smtClean="0">
                <a:latin typeface="Arial" pitchFamily="34" charset="0"/>
                <a:cs typeface="Arial" pitchFamily="34" charset="0"/>
              </a:rPr>
              <a:t>. LA </a:t>
            </a:r>
            <a:r>
              <a:rPr lang="es-CO" sz="2000" dirty="0">
                <a:latin typeface="Arial" pitchFamily="34" charset="0"/>
                <a:cs typeface="Arial" pitchFamily="34" charset="0"/>
              </a:rPr>
              <a:t>PLANEACIÓN, ORGANIZACIÓN Y EJECUCIÓN DE LA ACTIVIDAD FUE</a:t>
            </a:r>
          </a:p>
        </c:rich>
      </c:tx>
      <c:layout>
        <c:manualLayout>
          <c:xMode val="edge"/>
          <c:yMode val="edge"/>
          <c:x val="0.17664304461942293"/>
          <c:y val="0.0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1.6071959755030625E-2"/>
          <c:y val="0.1648148148148148"/>
          <c:w val="0.71013987314085836"/>
          <c:h val="0.74333333333333362"/>
        </c:manualLayout>
      </c:layout>
      <c:pie3DChart>
        <c:varyColors val="1"/>
        <c:ser>
          <c:idx val="0"/>
          <c:order val="0"/>
          <c:tx>
            <c:strRef>
              <c:f>Hoja1!$B$4</c:f>
              <c:strCache>
                <c:ptCount val="1"/>
                <c:pt idx="0">
                  <c:v>1-La planeción, organización y ejecución de la actividad fue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/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Hoja1!$C$3:$E$3</c:f>
              <c:strCache>
                <c:ptCount val="3"/>
                <c:pt idx="0">
                  <c:v>MALO</c:v>
                </c:pt>
                <c:pt idx="1">
                  <c:v>REGULAR</c:v>
                </c:pt>
                <c:pt idx="2">
                  <c:v>BUENO</c:v>
                </c:pt>
              </c:strCache>
            </c:strRef>
          </c:cat>
          <c:val>
            <c:numRef>
              <c:f>Hoja1!$C$4:$E$4</c:f>
              <c:numCache>
                <c:formatCode>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0.95000000000000062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5983825459317855"/>
          <c:y val="0.36363546223388782"/>
          <c:w val="0.19671368349565024"/>
          <c:h val="0.35601618547681596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/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tx>
        <c:rich>
          <a:bodyPr/>
          <a:lstStyle/>
          <a:p>
            <a:pPr>
              <a:defRPr lang="es-CO" sz="2000">
                <a:latin typeface="Arial" pitchFamily="34" charset="0"/>
                <a:cs typeface="Arial" pitchFamily="34" charset="0"/>
              </a:defRPr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2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 LA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ESTRATEGIA MOTIVACIONAL ES</a:t>
            </a:r>
          </a:p>
        </c:rich>
      </c:tx>
      <c:layout>
        <c:manualLayout>
          <c:xMode val="edge"/>
          <c:yMode val="edge"/>
          <c:x val="0.25717008499235444"/>
          <c:y val="0.05"/>
        </c:manualLayout>
      </c:layout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8214461746988337E-2"/>
          <c:y val="0.14554389034704027"/>
          <c:w val="0.67944714342160362"/>
          <c:h val="0.74168999708369943"/>
        </c:manualLayout>
      </c:layout>
      <c:pie3DChart>
        <c:varyColors val="1"/>
        <c:ser>
          <c:idx val="0"/>
          <c:order val="0"/>
          <c:tx>
            <c:strRef>
              <c:f>Hoja1!$B$23</c:f>
              <c:strCache>
                <c:ptCount val="1"/>
                <c:pt idx="0">
                  <c:v>2-la Estrategia motivacional es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lang="es-CO" sz="2000">
                    <a:latin typeface="Arial" pitchFamily="34" charset="0"/>
                    <a:cs typeface="Arial" pitchFamily="34" charset="0"/>
                  </a:defRPr>
                </a:pPr>
                <a:endParaRPr lang="es-ES"/>
              </a:p>
            </c:txPr>
            <c:showPercent val="1"/>
            <c:showLeaderLines val="1"/>
          </c:dLbls>
          <c:cat>
            <c:strRef>
              <c:f>Hoja1!$C$22:$E$22</c:f>
              <c:strCache>
                <c:ptCount val="3"/>
                <c:pt idx="0">
                  <c:v>MALO</c:v>
                </c:pt>
                <c:pt idx="1">
                  <c:v>REGULAR </c:v>
                </c:pt>
                <c:pt idx="2">
                  <c:v>BUENO</c:v>
                </c:pt>
              </c:strCache>
            </c:strRef>
          </c:cat>
          <c:val>
            <c:numRef>
              <c:f>Hoja1!$C$23:$E$23</c:f>
              <c:numCache>
                <c:formatCode>0%</c:formatCode>
                <c:ptCount val="3"/>
                <c:pt idx="0">
                  <c:v>0</c:v>
                </c:pt>
                <c:pt idx="1">
                  <c:v>0.2</c:v>
                </c:pt>
                <c:pt idx="2">
                  <c:v>0.750000000000001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1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egendEntry>
        <c:idx val="2"/>
        <c:txPr>
          <a:bodyPr/>
          <a:lstStyle/>
          <a:p>
            <a:pPr>
              <a:defRPr sz="1500">
                <a:latin typeface="Arial" pitchFamily="34" charset="0"/>
                <a:cs typeface="Arial" pitchFamily="34" charset="0"/>
              </a:defRPr>
            </a:pPr>
            <a:endParaRPr lang="es-ES"/>
          </a:p>
        </c:txPr>
      </c:legendEntry>
      <c:layout>
        <c:manualLayout>
          <c:xMode val="edge"/>
          <c:yMode val="edge"/>
          <c:x val="0.74346574184883452"/>
          <c:y val="0.33215398075240676"/>
          <c:w val="0.21070091980543773"/>
          <c:h val="0.38749766695829746"/>
        </c:manualLayout>
      </c:layout>
      <c:spPr>
        <a:gradFill rotWithShape="1">
          <a:gsLst>
            <a:gs pos="0">
              <a:schemeClr val="accent6">
                <a:tint val="50000"/>
                <a:satMod val="300000"/>
              </a:schemeClr>
            </a:gs>
            <a:gs pos="35000">
              <a:schemeClr val="accent6">
                <a:tint val="37000"/>
                <a:satMod val="300000"/>
              </a:schemeClr>
            </a:gs>
            <a:gs pos="100000">
              <a:schemeClr val="accent6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lang="es-CO"/>
          </a:pPr>
          <a:endParaRPr lang="es-ES"/>
        </a:p>
      </c:txPr>
    </c:legend>
    <c:plotVisOnly val="1"/>
    <c:dispBlanksAs val="zero"/>
  </c:chart>
  <c:spPr>
    <a:gradFill rotWithShape="1">
      <a:gsLst>
        <a:gs pos="0">
          <a:schemeClr val="accent4">
            <a:tint val="50000"/>
            <a:satMod val="300000"/>
          </a:schemeClr>
        </a:gs>
        <a:gs pos="35000">
          <a:schemeClr val="accent4">
            <a:tint val="37000"/>
            <a:satMod val="300000"/>
          </a:schemeClr>
        </a:gs>
        <a:gs pos="100000">
          <a:schemeClr val="accent4">
            <a:tint val="15000"/>
            <a:satMod val="350000"/>
          </a:schemeClr>
        </a:gs>
      </a:gsLst>
      <a:lin ang="16200000" scaled="1"/>
    </a:gradFill>
    <a:ln w="9525" cap="flat" cmpd="sng" algn="ctr">
      <a:solidFill>
        <a:schemeClr val="accent4">
          <a:shade val="95000"/>
          <a:satMod val="105000"/>
        </a:schemeClr>
      </a:solidFill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62240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20068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6591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824800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00783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1395016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27667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2918382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2037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276646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339247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DD12-5182-471B-8E0A-8A650E92CE39}" type="datetimeFigureOut">
              <a:rPr lang="es-CO" smtClean="0"/>
              <a:pPr/>
              <a:t>18/01/2012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DDF3E-2FD8-410A-AE7B-C6136BF8E625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="" xmlns:p14="http://schemas.microsoft.com/office/powerpoint/2010/main" val="889351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323"/>
            <a:ext cx="9144000" cy="6858000"/>
          </a:xfrm>
          <a:solidFill>
            <a:schemeClr val="accent4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RESULTADOS ENCUESTAS APLICADAS A 123 ESTUDIANTES JORNADAS MAÑANA,TARDE Y NOCHE  DE LA INSTITUCIÓN JOSÉ MIGUEL DE RESTREPO Y PUERTA CON RELACIÓN AL FESTIVAL DE LA CANCIÓN EN INGLÉS 2011</a:t>
            </a:r>
          </a:p>
          <a:p>
            <a:pPr marL="0" indent="0" algn="ctr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7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85059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13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800" dirty="0" smtClean="0"/>
              <a:t>RESULTADOS </a:t>
            </a:r>
            <a:r>
              <a:rPr lang="es-ES" sz="2800" dirty="0" smtClean="0"/>
              <a:t> </a:t>
            </a:r>
            <a:r>
              <a:rPr lang="es-ES" sz="2800" dirty="0" smtClean="0"/>
              <a:t>DE LA PREGUNTA : ¿QUÉ CREE QUE SE DEBERÍA MEJORAR PARA LA REALIZACIÓN DEL PRÓXIMO FESTIVAL?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s-ES" dirty="0" smtClean="0"/>
              <a:t>   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La encuesta aplicada a 123 estudiantes definen dentro de su observación la necesidad de  mejorar  los siguientes aspectos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s-ES" sz="2000" dirty="0" smtClean="0"/>
              <a:t>Optimizar el sistema de producción del sonido. (31 estudiantes)</a:t>
            </a:r>
          </a:p>
          <a:p>
            <a:pPr algn="just"/>
            <a:r>
              <a:rPr lang="es-ES" sz="2000" dirty="0" smtClean="0"/>
              <a:t>Una asistencia general de las tres jornadas al evento. (26 estudiantes)</a:t>
            </a:r>
          </a:p>
          <a:p>
            <a:pPr algn="just"/>
            <a:r>
              <a:rPr lang="es-ES" sz="2000" dirty="0" smtClean="0"/>
              <a:t>Un escenario acorde a las necesidades del festival. (15 estudiantes)</a:t>
            </a:r>
          </a:p>
          <a:p>
            <a:pPr algn="just"/>
            <a:r>
              <a:rPr lang="es-ES" sz="2000" dirty="0" smtClean="0"/>
              <a:t>El acompañamiento de los docentes. (14 estudiantes)</a:t>
            </a:r>
          </a:p>
          <a:p>
            <a:pPr algn="just">
              <a:buNone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    El resto de opiniones en menor número son:</a:t>
            </a:r>
          </a:p>
          <a:p>
            <a:pPr algn="just"/>
            <a:r>
              <a:rPr lang="es-ES" sz="2000" dirty="0" smtClean="0"/>
              <a:t>Motivación para participar  ( 9 estudiantes) </a:t>
            </a:r>
          </a:p>
          <a:p>
            <a:pPr algn="just"/>
            <a:r>
              <a:rPr lang="es-ES" sz="2000" dirty="0" smtClean="0"/>
              <a:t>Iluminación adecuada (</a:t>
            </a:r>
            <a:r>
              <a:rPr lang="es-ES" sz="2000" dirty="0" smtClean="0"/>
              <a:t>7 estudiantes)</a:t>
            </a:r>
            <a:endParaRPr lang="es-ES" sz="2000" dirty="0" smtClean="0"/>
          </a:p>
          <a:p>
            <a:pPr algn="just"/>
            <a:r>
              <a:rPr lang="es-ES" sz="2000" dirty="0" smtClean="0"/>
              <a:t>Premiación ( 2 estudiantes)</a:t>
            </a:r>
          </a:p>
          <a:p>
            <a:pPr algn="just"/>
            <a:r>
              <a:rPr lang="es-ES" sz="2000" dirty="0" smtClean="0"/>
              <a:t> 29 estudiantes no responden.</a:t>
            </a:r>
          </a:p>
          <a:p>
            <a:pPr algn="just"/>
            <a:endParaRPr lang="es-ES" sz="2000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323"/>
            <a:ext cx="9144000" cy="6858000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s-CO" sz="2400" dirty="0" smtClean="0">
                <a:latin typeface="Arial" pitchFamily="34" charset="0"/>
                <a:cs typeface="Arial" pitchFamily="34" charset="0"/>
              </a:rPr>
              <a:t>RESULTADOS DE LA ENCUESTAS APLICADAS A 20 DOCENTES DE LA INSTITUCIÓN JOSÉ MIGUEL DE RESTREPO Y PUERTA CON RELACIÓN AL FESTIVAL DE LA CANCIÓN EN INGLÉS DEL 2011</a:t>
            </a:r>
          </a:p>
          <a:p>
            <a:pPr marL="0" indent="0" algn="ctr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es-CO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47" y="1628800"/>
            <a:ext cx="9144000" cy="52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3374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RESULTADOS CUANTITATIVOS DE ENCUESTAS APLICADAS A  20 DOCENTES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1205880"/>
              </p:ext>
            </p:extLst>
          </p:nvPr>
        </p:nvGraphicFramePr>
        <p:xfrm>
          <a:off x="1" y="1412774"/>
          <a:ext cx="9144000" cy="5445228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4707802"/>
                <a:gridCol w="1448554"/>
                <a:gridCol w="1720159"/>
                <a:gridCol w="1267485"/>
              </a:tblGrid>
              <a:tr h="835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ITEM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MALO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REGULAR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BUENO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266298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AutoNum type="arabicPeriod"/>
                      </a:pPr>
                      <a:r>
                        <a:rPr lang="es-CO" sz="1500" dirty="0" smtClean="0">
                          <a:effectLst/>
                        </a:rPr>
                        <a:t>La </a:t>
                      </a:r>
                      <a:r>
                        <a:rPr lang="es-CO" sz="1500" dirty="0">
                          <a:effectLst/>
                        </a:rPr>
                        <a:t>planeación, organización y ejecución de la actividad </a:t>
                      </a:r>
                      <a:r>
                        <a:rPr lang="es-CO" sz="1500" dirty="0" smtClean="0">
                          <a:effectLst/>
                        </a:rPr>
                        <a:t> fue</a:t>
                      </a:r>
                    </a:p>
                    <a:p>
                      <a:pPr marL="34290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None/>
                      </a:pPr>
                      <a:endParaRPr lang="es-CO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20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</a:rPr>
                        <a:t>2.    La </a:t>
                      </a:r>
                      <a:r>
                        <a:rPr lang="es-CO" sz="1500" dirty="0">
                          <a:effectLst/>
                        </a:rPr>
                        <a:t>e</a:t>
                      </a:r>
                      <a:r>
                        <a:rPr lang="es-CO" sz="1500" dirty="0" smtClean="0">
                          <a:effectLst/>
                        </a:rPr>
                        <a:t>strategia </a:t>
                      </a:r>
                      <a:r>
                        <a:rPr lang="es-CO" sz="1500" dirty="0">
                          <a:effectLst/>
                        </a:rPr>
                        <a:t>motivacional es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0%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20%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75%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</a:rPr>
                        <a:t>3.    La </a:t>
                      </a:r>
                      <a:r>
                        <a:rPr lang="es-CO" sz="1500" dirty="0">
                          <a:effectLst/>
                        </a:rPr>
                        <a:t>intervenciones </a:t>
                      </a:r>
                      <a:r>
                        <a:rPr lang="es-CO" sz="1500" dirty="0" smtClean="0">
                          <a:effectLst/>
                        </a:rPr>
                        <a:t>musicales </a:t>
                      </a:r>
                      <a:r>
                        <a:rPr lang="es-CO" sz="1500" dirty="0">
                          <a:effectLst/>
                        </a:rPr>
                        <a:t>f</a:t>
                      </a:r>
                      <a:r>
                        <a:rPr lang="es-CO" sz="1500" dirty="0" smtClean="0">
                          <a:effectLst/>
                        </a:rPr>
                        <a:t>ueron</a:t>
                      </a:r>
                      <a:endParaRPr lang="es-CO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0%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95%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</a:rPr>
                        <a:t>4.   </a:t>
                      </a:r>
                      <a:r>
                        <a:rPr lang="es-CO" sz="1500" baseline="0" dirty="0" smtClean="0">
                          <a:effectLst/>
                        </a:rPr>
                        <a:t> </a:t>
                      </a:r>
                      <a:r>
                        <a:rPr lang="es-CO" sz="1500" dirty="0" smtClean="0">
                          <a:effectLst/>
                        </a:rPr>
                        <a:t>La participación </a:t>
                      </a:r>
                      <a:r>
                        <a:rPr lang="es-CO" sz="1500" dirty="0">
                          <a:effectLst/>
                        </a:rPr>
                        <a:t>de los </a:t>
                      </a:r>
                      <a:r>
                        <a:rPr lang="es-CO" sz="1500" dirty="0" smtClean="0">
                          <a:effectLst/>
                        </a:rPr>
                        <a:t>estudiantes </a:t>
                      </a:r>
                      <a:r>
                        <a:rPr lang="es-CO" sz="1500" dirty="0">
                          <a:effectLst/>
                        </a:rPr>
                        <a:t>f</a:t>
                      </a:r>
                      <a:r>
                        <a:rPr lang="es-CO" sz="1500" dirty="0" smtClean="0">
                          <a:effectLst/>
                        </a:rPr>
                        <a:t>ue</a:t>
                      </a:r>
                      <a:endParaRPr lang="es-CO" sz="15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0%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15%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80%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357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 smtClean="0">
                          <a:effectLst/>
                        </a:rPr>
                        <a:t>5.   </a:t>
                      </a:r>
                      <a:r>
                        <a:rPr lang="es-CO" sz="1500" baseline="0" dirty="0" smtClean="0">
                          <a:effectLst/>
                        </a:rPr>
                        <a:t> </a:t>
                      </a:r>
                      <a:r>
                        <a:rPr lang="es-CO" sz="1500" dirty="0" smtClean="0">
                          <a:effectLst/>
                        </a:rPr>
                        <a:t>La difusión </a:t>
                      </a:r>
                      <a:r>
                        <a:rPr lang="es-CO" sz="1500" dirty="0">
                          <a:effectLst/>
                        </a:rPr>
                        <a:t>del festival fue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 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5%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>
                          <a:effectLst/>
                        </a:rPr>
                        <a:t>10%</a:t>
                      </a:r>
                      <a:endParaRPr lang="es-CO" sz="150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500" dirty="0">
                          <a:effectLst/>
                        </a:rPr>
                        <a:t>80%</a:t>
                      </a:r>
                      <a:endParaRPr lang="es-CO" sz="15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77673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graphicFrame>
        <p:nvGraphicFramePr>
          <p:cNvPr id="4" name="4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933341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33802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551555274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042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01930576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83380406"/>
              </p:ext>
            </p:extLst>
          </p:nvPr>
        </p:nvGraphicFramePr>
        <p:xfrm>
          <a:off x="0" y="0"/>
          <a:ext cx="911480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544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Gráfico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125850992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6585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01135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ES" sz="2800" dirty="0" smtClean="0"/>
              <a:t>RESULTADOS </a:t>
            </a:r>
            <a:r>
              <a:rPr lang="es-ES" sz="2800" dirty="0" smtClean="0"/>
              <a:t> </a:t>
            </a:r>
            <a:r>
              <a:rPr lang="es-ES" sz="2800" dirty="0" smtClean="0"/>
              <a:t>DE LA PREGUNTA : ¿QUÉ CREE QUE SE DEBERÍA MEJORAR PARA LA REALIZACIÓN DEL PRÓXIMO FESTIVAL?</a:t>
            </a:r>
            <a:endParaRPr lang="es-ES" sz="28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000240"/>
            <a:ext cx="9144000" cy="485776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just">
              <a:buNone/>
            </a:pPr>
            <a:r>
              <a:rPr lang="es-ES" dirty="0" smtClean="0"/>
              <a:t>   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La encuesta aplicada a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20 docentes 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definen dentro de su observación la necesidad de  mejorar  los siguientes aspectos</a:t>
            </a: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just"/>
            <a:r>
              <a:rPr lang="es-ES" sz="2000" dirty="0" smtClean="0"/>
              <a:t>Optimizar el sistema de producción del sonido. (8 docentes)</a:t>
            </a:r>
          </a:p>
          <a:p>
            <a:pPr algn="just"/>
            <a:r>
              <a:rPr lang="es-ES" sz="2000" dirty="0" smtClean="0"/>
              <a:t>Motivación para una asistencia general. ( 7 docentes)</a:t>
            </a:r>
          </a:p>
          <a:p>
            <a:pPr algn="just"/>
            <a:r>
              <a:rPr lang="es-ES" sz="2000" dirty="0" smtClean="0"/>
              <a:t>Un compromiso real de los docentes en el acompañamiento. (5 Docentes)</a:t>
            </a:r>
          </a:p>
          <a:p>
            <a:pPr algn="just"/>
            <a:r>
              <a:rPr lang="es-ES" sz="2000" dirty="0" smtClean="0"/>
              <a:t>El  programar el festival  en un momento preciso del calendario institucional. (3 docentes)</a:t>
            </a:r>
          </a:p>
          <a:p>
            <a:pPr algn="just">
              <a:buNone/>
            </a:pPr>
            <a:r>
              <a:rPr lang="es-ES" sz="2000" i="1" dirty="0" smtClean="0">
                <a:latin typeface="Arial" pitchFamily="34" charset="0"/>
                <a:cs typeface="Arial" pitchFamily="34" charset="0"/>
              </a:rPr>
              <a:t>     El resto de opiniones adyacentes a lo anterior son:</a:t>
            </a:r>
          </a:p>
          <a:p>
            <a:pPr algn="just"/>
            <a:r>
              <a:rPr lang="es-ES" sz="2000" dirty="0" smtClean="0"/>
              <a:t>Felicitaciones por la actividad tan elocuente y tan magnifica; por su planeación, ejecución y evaluación en pro de la motivación y el mejoramiento de la enseñanza y aprendizaje del Inglés en la institución.  </a:t>
            </a:r>
            <a:endParaRPr lang="es-ES" sz="2000" dirty="0" smtClean="0"/>
          </a:p>
          <a:p>
            <a:pPr algn="just">
              <a:buNone/>
            </a:pPr>
            <a:endParaRPr lang="es-ES" dirty="0" smtClean="0"/>
          </a:p>
          <a:p>
            <a:pPr algn="just"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39425" cy="710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4">
              <a:lumMod val="50000"/>
            </a:schemeClr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s-CO" sz="2400" dirty="0" smtClean="0">
                <a:latin typeface="Arial" pitchFamily="34" charset="0"/>
                <a:cs typeface="Arial" pitchFamily="34" charset="0"/>
              </a:rPr>
              <a:t>RESULTADOS CUANTITATIVOS DE ENCUESTAS APLICADAS A 123  ESTUDIANTES.</a:t>
            </a:r>
            <a:endParaRPr lang="es-CO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0" y="1428734"/>
          <a:ext cx="9144000" cy="555448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3214678"/>
                <a:gridCol w="1285884"/>
                <a:gridCol w="928694"/>
                <a:gridCol w="1214446"/>
                <a:gridCol w="976298"/>
                <a:gridCol w="1524000"/>
              </a:tblGrid>
              <a:tr h="1073920"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/>
                        <a:t>ITEM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/>
                        <a:t>DEFICIENTE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/>
                        <a:t>MALO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REGULAR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BUENO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MUY BUENO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1.Desde las clases de Ingles se promueve la vinculación al festival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0,81%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kern="1200" dirty="0" smtClean="0"/>
                        <a:t>7,31%</a:t>
                      </a:r>
                      <a:endParaRPr lang="es-CO" sz="120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39%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32,50%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2.A través de canciones  se motiva el aprendizaje del Inglés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2,43%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10,50%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30,80%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56,00%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3. ¿Cómo calificaría las intervenciones musicales?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12,10%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51,20%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36,50%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4. La organización del festival la calificarías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/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5,69%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30,00%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64,20%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5.La participación de los estudiantes interpretando canciones en inglés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0,81%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dirty="0" smtClean="0"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14,60%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42,20%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42,20%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200" kern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6.La asistencia de los estudiantes al festival fue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4,87%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17,80%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41,46%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23,57%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12,19%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  <a:tr h="6221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7.El acompañamiento de los docentes en el festival fue</a:t>
                      </a:r>
                    </a:p>
                    <a:p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2,43%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7,31%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19,51%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32,52%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200" kern="1200" dirty="0" smtClean="0"/>
                        <a:t>38,21%</a:t>
                      </a:r>
                    </a:p>
                    <a:p>
                      <a:pPr algn="ctr"/>
                      <a:endParaRPr lang="es-CO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8183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1 Gráfico"/>
          <p:cNvGraphicFramePr/>
          <p:nvPr/>
        </p:nvGraphicFramePr>
        <p:xfrm>
          <a:off x="0" y="0"/>
          <a:ext cx="9072593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203558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28561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229211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4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788255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5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9433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6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7 Gráfico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</TotalTime>
  <Words>658</Words>
  <Application>Microsoft Office PowerPoint</Application>
  <PresentationFormat>Presentación en pantalla (4:3)</PresentationFormat>
  <Paragraphs>132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Diapositiva 1</vt:lpstr>
      <vt:lpstr>RESULTADOS CUANTITATIVOS DE ENCUESTAS APLICADAS A 123  ESTUDIANTES.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RESULTADOS  DE LA PREGUNTA : ¿QUÉ CREE QUE SE DEBERÍA MEJORAR PARA LA REALIZACIÓN DEL PRÓXIMO FESTIVAL?</vt:lpstr>
      <vt:lpstr>Diapositiva 11</vt:lpstr>
      <vt:lpstr>RESULTADOS CUANTITATIVOS DE ENCUESTAS APLICADAS A  20 DOCENTES</vt:lpstr>
      <vt:lpstr>Diapositiva 13</vt:lpstr>
      <vt:lpstr>Diapositiva 14</vt:lpstr>
      <vt:lpstr>Diapositiva 15</vt:lpstr>
      <vt:lpstr>Diapositiva 16</vt:lpstr>
      <vt:lpstr>Diapositiva 17</vt:lpstr>
      <vt:lpstr>RESULTADOS  DE LA PREGUNTA : ¿QUÉ CREE QUE SE DEBERÍA MEJORAR PARA LA REALIZACIÓN DEL PRÓXIMO FESTIVAL?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CASTELLANA</dc:creator>
  <cp:lastModifiedBy>Personal</cp:lastModifiedBy>
  <cp:revision>26</cp:revision>
  <dcterms:created xsi:type="dcterms:W3CDTF">2011-11-30T22:22:28Z</dcterms:created>
  <dcterms:modified xsi:type="dcterms:W3CDTF">2012-01-18T15:13:01Z</dcterms:modified>
</cp:coreProperties>
</file>