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rawings/drawing9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8" r:id="rId2"/>
    <p:sldId id="267" r:id="rId3"/>
    <p:sldId id="269" r:id="rId4"/>
    <p:sldId id="257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Carlos\Mis%20documentos\Graficas%20propuestas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Documents%20and%20Settings\Carlos\Mis%20documentos\Graficas%20propuesta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arlos\Mis%20documentos\Graficas%20propuesta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Carlos\Mis%20documentos\Graficas%20propuesta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cuments%20and%20Settings\Carlos\Mis%20documentos\PROPUESTA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arlos\Mis%20documentos\Graficas%20propuestas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Documents%20and%20Settings\Carlos\Mis%20documentos\Graficas%20propuestas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Documents%20and%20Settings\Carlos\Mis%20documentos\Graficas%20propuestas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Documents%20and%20Settings\Carlos\Mis%20documentos\Graficas%20propuestas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Documents%20and%20Settings\Carlos\Mis%20documentos\Graficas%20propuestas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Documents%20and%20Settings\Carlos\Mis%20documentos\Graficas%20propuesta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38"/>
  <c:chart>
    <c:view3D>
      <c:rAngAx val="1"/>
    </c:view3D>
    <c:plotArea>
      <c:layout>
        <c:manualLayout>
          <c:layoutTarget val="inner"/>
          <c:xMode val="edge"/>
          <c:yMode val="edge"/>
          <c:x val="8.6340221272610179E-2"/>
          <c:y val="2.3261183044964825E-2"/>
          <c:w val="0.89588212537763157"/>
          <c:h val="0.85435257757243654"/>
        </c:manualLayout>
      </c:layout>
      <c:bar3DChart>
        <c:barDir val="col"/>
        <c:grouping val="clustered"/>
        <c:ser>
          <c:idx val="0"/>
          <c:order val="0"/>
          <c:cat>
            <c:strRef>
              <c:f>Hoja1!$B$140:$B$144</c:f>
              <c:strCache>
                <c:ptCount val="5"/>
                <c:pt idx="0">
                  <c:v>MEDIA</c:v>
                </c:pt>
                <c:pt idx="1">
                  <c:v>BASICA</c:v>
                </c:pt>
                <c:pt idx="2">
                  <c:v>PRIMARIA</c:v>
                </c:pt>
                <c:pt idx="3">
                  <c:v>NOCTURNA</c:v>
                </c:pt>
                <c:pt idx="4">
                  <c:v>TOTAL</c:v>
                </c:pt>
              </c:strCache>
            </c:strRef>
          </c:cat>
          <c:val>
            <c:numRef>
              <c:f>Hoja1!$C$140:$C$144</c:f>
              <c:numCache>
                <c:formatCode>General</c:formatCode>
                <c:ptCount val="5"/>
                <c:pt idx="0">
                  <c:v>33</c:v>
                </c:pt>
                <c:pt idx="1">
                  <c:v>197</c:v>
                </c:pt>
                <c:pt idx="2">
                  <c:v>44</c:v>
                </c:pt>
                <c:pt idx="3">
                  <c:v>39</c:v>
                </c:pt>
                <c:pt idx="4">
                  <c:v>313</c:v>
                </c:pt>
              </c:numCache>
            </c:numRef>
          </c:val>
        </c:ser>
        <c:shape val="cylinder"/>
        <c:axId val="158311936"/>
        <c:axId val="158313472"/>
        <c:axId val="0"/>
      </c:bar3DChart>
      <c:catAx>
        <c:axId val="15831193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es-ES"/>
          </a:p>
        </c:txPr>
        <c:crossAx val="158313472"/>
        <c:crosses val="autoZero"/>
        <c:auto val="1"/>
        <c:lblAlgn val="ctr"/>
        <c:lblOffset val="100"/>
      </c:catAx>
      <c:valAx>
        <c:axId val="1583134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es-ES"/>
          </a:p>
        </c:txPr>
        <c:crossAx val="158311936"/>
        <c:crosses val="autoZero"/>
        <c:crossBetween val="between"/>
      </c:valAx>
      <c:spPr>
        <a:solidFill>
          <a:schemeClr val="bg1"/>
        </a:solidFill>
      </c:spPr>
    </c:plotArea>
    <c:plotVisOnly val="1"/>
  </c:chart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38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7.6026818828846696E-2"/>
          <c:y val="2.4649910390932873E-2"/>
          <c:w val="0.90498733778791629"/>
          <c:h val="0.87219102003908688"/>
        </c:manualLayout>
      </c:layout>
      <c:bar3DChart>
        <c:barDir val="col"/>
        <c:grouping val="clustered"/>
        <c:ser>
          <c:idx val="0"/>
          <c:order val="0"/>
          <c:tx>
            <c:strRef>
              <c:f>Hoja1!$C$140</c:f>
              <c:strCache>
                <c:ptCount val="1"/>
                <c:pt idx="0">
                  <c:v># Porpuestas</c:v>
                </c:pt>
              </c:strCache>
            </c:strRef>
          </c:tx>
          <c:cat>
            <c:strRef>
              <c:f>Hoja1!$B$141:$B$143</c:f>
              <c:strCache>
                <c:ptCount val="3"/>
                <c:pt idx="0">
                  <c:v>3º1</c:v>
                </c:pt>
                <c:pt idx="1">
                  <c:v>3º2</c:v>
                </c:pt>
                <c:pt idx="2">
                  <c:v>TOTAL</c:v>
                </c:pt>
              </c:strCache>
            </c:strRef>
          </c:cat>
          <c:val>
            <c:numRef>
              <c:f>Hoja1!$C$141:$C$143</c:f>
              <c:numCache>
                <c:formatCode>General</c:formatCode>
                <c:ptCount val="3"/>
                <c:pt idx="0">
                  <c:v>4</c:v>
                </c:pt>
                <c:pt idx="1">
                  <c:v>7</c:v>
                </c:pt>
                <c:pt idx="2">
                  <c:v>11</c:v>
                </c:pt>
              </c:numCache>
            </c:numRef>
          </c:val>
        </c:ser>
        <c:shape val="cylinder"/>
        <c:axId val="167495552"/>
        <c:axId val="167497088"/>
        <c:axId val="0"/>
      </c:bar3DChart>
      <c:catAx>
        <c:axId val="16749555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es-ES"/>
          </a:p>
        </c:txPr>
        <c:crossAx val="167497088"/>
        <c:crosses val="autoZero"/>
        <c:auto val="1"/>
        <c:lblAlgn val="ctr"/>
        <c:lblOffset val="100"/>
      </c:catAx>
      <c:valAx>
        <c:axId val="1674970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es-ES"/>
          </a:p>
        </c:txPr>
        <c:crossAx val="167495552"/>
        <c:crosses val="autoZero"/>
        <c:crossBetween val="between"/>
      </c:valAx>
    </c:plotArea>
    <c:plotVisOnly val="1"/>
    <c:dispBlanksAs val="gap"/>
  </c:chart>
  <c:spPr>
    <a:solidFill>
      <a:schemeClr val="accent3">
        <a:lumMod val="20000"/>
        <a:lumOff val="80000"/>
      </a:schemeClr>
    </a:solidFill>
  </c:sp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7"/>
  <c:chart>
    <c:autoTitleDeleted val="1"/>
    <c:view3D>
      <c:perspective val="30"/>
    </c:view3D>
    <c:floor>
      <c:spPr>
        <a:solidFill>
          <a:schemeClr val="accent3">
            <a:lumMod val="75000"/>
          </a:schemeClr>
        </a:solidFill>
      </c:spPr>
    </c:floor>
    <c:sideWall>
      <c:spPr>
        <a:solidFill>
          <a:schemeClr val="accent1">
            <a:lumMod val="60000"/>
            <a:lumOff val="40000"/>
          </a:schemeClr>
        </a:solidFill>
      </c:spPr>
    </c:sideWall>
    <c:backWall>
      <c:spPr>
        <a:solidFill>
          <a:schemeClr val="accent1">
            <a:lumMod val="60000"/>
            <a:lumOff val="40000"/>
          </a:schemeClr>
        </a:solidFill>
      </c:spPr>
    </c:backWall>
    <c:plotArea>
      <c:layout>
        <c:manualLayout>
          <c:layoutTarget val="inner"/>
          <c:xMode val="edge"/>
          <c:yMode val="edge"/>
          <c:x val="4.5546347882079556E-2"/>
          <c:y val="1.5636151465978024E-2"/>
          <c:w val="0.95445365211792044"/>
          <c:h val="0.91233740135277319"/>
        </c:manualLayout>
      </c:layout>
      <c:bar3DChart>
        <c:barDir val="col"/>
        <c:grouping val="clustered"/>
        <c:ser>
          <c:idx val="0"/>
          <c:order val="0"/>
          <c:tx>
            <c:strRef>
              <c:f>Hoja1!$C$124</c:f>
              <c:strCache>
                <c:ptCount val="1"/>
                <c:pt idx="0">
                  <c:v># Porpuestas</c:v>
                </c:pt>
              </c:strCache>
            </c:strRef>
          </c:tx>
          <c:spPr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B w="114300" prst="artDeco"/>
            </a:sp3d>
          </c:spPr>
          <c:dLbls>
            <c:dLbl>
              <c:idx val="0"/>
              <c:layout>
                <c:manualLayout>
                  <c:x val="1.9555418684733625E-2"/>
                  <c:y val="0.13467922060816886"/>
                </c:manualLayout>
              </c:layout>
              <c:showVal val="1"/>
            </c:dLbl>
            <c:dLbl>
              <c:idx val="1"/>
              <c:layout>
                <c:manualLayout>
                  <c:x val="5.3332960049273541E-3"/>
                  <c:y val="0.15084072708114921"/>
                </c:manualLayout>
              </c:layout>
              <c:showVal val="1"/>
            </c:dLbl>
            <c:dLbl>
              <c:idx val="2"/>
              <c:layout>
                <c:manualLayout>
                  <c:x val="2.3110949354685183E-2"/>
                  <c:y val="0.13198563619600576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es-ES"/>
              </a:p>
            </c:txPr>
            <c:showVal val="1"/>
          </c:dLbls>
          <c:cat>
            <c:strRef>
              <c:f>Hoja1!$B$125:$B$127</c:f>
              <c:strCache>
                <c:ptCount val="3"/>
                <c:pt idx="0">
                  <c:v>4º1</c:v>
                </c:pt>
                <c:pt idx="1">
                  <c:v>4º2</c:v>
                </c:pt>
                <c:pt idx="2">
                  <c:v>TOTAL</c:v>
                </c:pt>
              </c:strCache>
            </c:strRef>
          </c:cat>
          <c:val>
            <c:numRef>
              <c:f>Hoja1!$C$125:$C$127</c:f>
              <c:numCache>
                <c:formatCode>General</c:formatCode>
                <c:ptCount val="3"/>
                <c:pt idx="0">
                  <c:v>16</c:v>
                </c:pt>
                <c:pt idx="1">
                  <c:v>12</c:v>
                </c:pt>
                <c:pt idx="2">
                  <c:v>28</c:v>
                </c:pt>
              </c:numCache>
            </c:numRef>
          </c:val>
        </c:ser>
        <c:shape val="cylinder"/>
        <c:axId val="167509376"/>
        <c:axId val="167531648"/>
        <c:axId val="0"/>
      </c:bar3DChart>
      <c:catAx>
        <c:axId val="16750937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CO" sz="1600" b="1"/>
            </a:pPr>
            <a:endParaRPr lang="es-ES"/>
          </a:p>
        </c:txPr>
        <c:crossAx val="167531648"/>
        <c:crosses val="autoZero"/>
        <c:auto val="1"/>
        <c:lblAlgn val="ctr"/>
        <c:lblOffset val="100"/>
      </c:catAx>
      <c:valAx>
        <c:axId val="1675316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s-CO" sz="1600" b="1"/>
            </a:pPr>
            <a:endParaRPr lang="es-ES"/>
          </a:p>
        </c:txPr>
        <c:crossAx val="167509376"/>
        <c:crosses val="autoZero"/>
        <c:crossBetween val="between"/>
      </c:valAx>
    </c:plotArea>
    <c:plotVisOnly val="1"/>
    <c:dispBlanksAs val="gap"/>
  </c:chart>
  <c:spPr>
    <a:solidFill>
      <a:schemeClr val="accent5">
        <a:lumMod val="20000"/>
        <a:lumOff val="80000"/>
      </a:schemeClr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42"/>
  <c:chart>
    <c:plotArea>
      <c:layout>
        <c:manualLayout>
          <c:layoutTarget val="inner"/>
          <c:xMode val="edge"/>
          <c:yMode val="edge"/>
          <c:x val="8.9626188950901617E-2"/>
          <c:y val="2.9088363234603756E-2"/>
          <c:w val="0.88771601756411289"/>
          <c:h val="0.85013091315424627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2060"/>
            </a:solidFill>
          </c:spPr>
          <c:cat>
            <c:strRef>
              <c:f>Hoja1!$P$3:$P$12</c:f>
              <c:strCache>
                <c:ptCount val="10"/>
                <c:pt idx="0">
                  <c:v>11º</c:v>
                </c:pt>
                <c:pt idx="1">
                  <c:v>10º</c:v>
                </c:pt>
                <c:pt idx="2">
                  <c:v>9º</c:v>
                </c:pt>
                <c:pt idx="3">
                  <c:v>8º</c:v>
                </c:pt>
                <c:pt idx="4">
                  <c:v>7º</c:v>
                </c:pt>
                <c:pt idx="5">
                  <c:v>6º</c:v>
                </c:pt>
                <c:pt idx="6">
                  <c:v>5º</c:v>
                </c:pt>
                <c:pt idx="7">
                  <c:v>4º</c:v>
                </c:pt>
                <c:pt idx="8">
                  <c:v>CLEI 3</c:v>
                </c:pt>
                <c:pt idx="9">
                  <c:v>CLEI 4</c:v>
                </c:pt>
              </c:strCache>
            </c:strRef>
          </c:cat>
          <c:val>
            <c:numRef>
              <c:f>Hoja1!$Q$3:$Q$12</c:f>
              <c:numCache>
                <c:formatCode>General</c:formatCode>
                <c:ptCount val="10"/>
                <c:pt idx="0">
                  <c:v>1</c:v>
                </c:pt>
                <c:pt idx="1">
                  <c:v>32</c:v>
                </c:pt>
                <c:pt idx="2">
                  <c:v>1</c:v>
                </c:pt>
                <c:pt idx="3">
                  <c:v>64</c:v>
                </c:pt>
                <c:pt idx="4">
                  <c:v>105</c:v>
                </c:pt>
                <c:pt idx="5">
                  <c:v>27</c:v>
                </c:pt>
                <c:pt idx="6">
                  <c:v>27</c:v>
                </c:pt>
                <c:pt idx="7">
                  <c:v>28</c:v>
                </c:pt>
                <c:pt idx="8">
                  <c:v>11</c:v>
                </c:pt>
                <c:pt idx="9">
                  <c:v>28</c:v>
                </c:pt>
              </c:numCache>
            </c:numRef>
          </c:val>
        </c:ser>
        <c:axId val="97884800"/>
        <c:axId val="103657472"/>
      </c:barChart>
      <c:catAx>
        <c:axId val="9788480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es-ES"/>
          </a:p>
        </c:txPr>
        <c:crossAx val="103657472"/>
        <c:crosses val="autoZero"/>
        <c:auto val="1"/>
        <c:lblAlgn val="ctr"/>
        <c:lblOffset val="100"/>
      </c:catAx>
      <c:valAx>
        <c:axId val="1036574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es-ES"/>
          </a:p>
        </c:txPr>
        <c:crossAx val="97884800"/>
        <c:crosses val="autoZero"/>
        <c:crossBetween val="between"/>
      </c:valAx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41"/>
  <c:chart>
    <c:autoTitleDeleted val="1"/>
    <c:view3D>
      <c:perspective val="30"/>
    </c:view3D>
    <c:floor>
      <c:spPr>
        <a:solidFill>
          <a:schemeClr val="accent2">
            <a:lumMod val="50000"/>
          </a:schemeClr>
        </a:solidFill>
      </c:spPr>
    </c:floor>
    <c:sideWall>
      <c:spPr>
        <a:solidFill>
          <a:srgbClr val="00B0F0"/>
        </a:solidFill>
      </c:spPr>
    </c:sideWall>
    <c:backWall>
      <c:spPr>
        <a:solidFill>
          <a:srgbClr val="00B0F0"/>
        </a:solidFill>
      </c:spPr>
    </c:backWall>
    <c:plotArea>
      <c:layout>
        <c:manualLayout>
          <c:layoutTarget val="inner"/>
          <c:xMode val="edge"/>
          <c:yMode val="edge"/>
          <c:x val="6.4276663628549183E-2"/>
          <c:y val="2.1173640976826981E-2"/>
          <c:w val="0.95623464495139454"/>
          <c:h val="0.90072778040357548"/>
        </c:manualLayout>
      </c:layout>
      <c:bar3DChart>
        <c:barDir val="col"/>
        <c:grouping val="stacked"/>
        <c:ser>
          <c:idx val="0"/>
          <c:order val="0"/>
          <c:tx>
            <c:strRef>
              <c:f>Hoja1!$B$1</c:f>
              <c:strCache>
                <c:ptCount val="1"/>
                <c:pt idx="0">
                  <c:v>PROPUESTAS ENTREGADAS EN LA MEDIA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Pt>
            <c:idx val="11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rgbClr val="FFFF00"/>
                </a:solidFill>
              </a:ln>
            </c:spPr>
          </c:dPt>
          <c:cat>
            <c:strRef>
              <c:f>Hoja1!$A$2:$A$13</c:f>
              <c:strCache>
                <c:ptCount val="12"/>
                <c:pt idx="0">
                  <c:v>11ª1</c:v>
                </c:pt>
                <c:pt idx="1">
                  <c:v>11ª2</c:v>
                </c:pt>
                <c:pt idx="2">
                  <c:v>11ª3</c:v>
                </c:pt>
                <c:pt idx="3">
                  <c:v>11ª4</c:v>
                </c:pt>
                <c:pt idx="4">
                  <c:v>11ª5</c:v>
                </c:pt>
                <c:pt idx="5">
                  <c:v>10ª1</c:v>
                </c:pt>
                <c:pt idx="6">
                  <c:v>10ª2</c:v>
                </c:pt>
                <c:pt idx="7">
                  <c:v>10º3</c:v>
                </c:pt>
                <c:pt idx="8">
                  <c:v>10º4</c:v>
                </c:pt>
                <c:pt idx="9">
                  <c:v>10º5</c:v>
                </c:pt>
                <c:pt idx="10">
                  <c:v>10º-6</c:v>
                </c:pt>
                <c:pt idx="11">
                  <c:v>TOTAL</c:v>
                </c:pt>
              </c:strCache>
            </c:strRef>
          </c:cat>
          <c:val>
            <c:numRef>
              <c:f>Hoja1!$B$2:$B$13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13</c:v>
                </c:pt>
                <c:pt idx="6">
                  <c:v>19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32</c:v>
                </c:pt>
              </c:numCache>
            </c:numRef>
          </c:val>
        </c:ser>
        <c:gapWidth val="55"/>
        <c:shape val="cylinder"/>
        <c:axId val="166846848"/>
        <c:axId val="166848384"/>
        <c:axId val="0"/>
      </c:bar3DChart>
      <c:catAx>
        <c:axId val="16684684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 b="1">
                <a:solidFill>
                  <a:schemeClr val="tx1"/>
                </a:solidFill>
              </a:defRPr>
            </a:pPr>
            <a:endParaRPr lang="es-ES"/>
          </a:p>
        </c:txPr>
        <c:crossAx val="166848384"/>
        <c:crosses val="autoZero"/>
        <c:auto val="1"/>
        <c:lblAlgn val="ctr"/>
        <c:lblOffset val="100"/>
      </c:catAx>
      <c:valAx>
        <c:axId val="16684838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600" b="1">
                <a:solidFill>
                  <a:schemeClr val="tx1"/>
                </a:solidFill>
              </a:defRPr>
            </a:pPr>
            <a:endParaRPr lang="es-ES"/>
          </a:p>
        </c:txPr>
        <c:crossAx val="166846848"/>
        <c:crosses val="autoZero"/>
        <c:crossBetween val="between"/>
      </c:valAx>
      <c:spPr>
        <a:solidFill>
          <a:schemeClr val="bg1"/>
        </a:solidFill>
        <a:ln w="11430" cap="flat" cmpd="sng" algn="ctr">
          <a:solidFill>
            <a:schemeClr val="bg1"/>
          </a:solidFill>
          <a:prstDash val="solid"/>
        </a:ln>
        <a:effectLst>
          <a:outerShdw blurRad="50800" dist="25000" dir="5400000" rotWithShape="0">
            <a:schemeClr val="accent3">
              <a:shade val="30000"/>
              <a:satMod val="150000"/>
              <a:alpha val="38000"/>
            </a:schemeClr>
          </a:outerShdw>
        </a:effectLst>
      </c:spPr>
    </c:plotArea>
    <c:plotVisOnly val="1"/>
  </c:chart>
  <c:spPr>
    <a:solidFill>
      <a:srgbClr val="002060"/>
    </a:solidFill>
  </c:sp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47"/>
  <c:chart>
    <c:autoTitleDeleted val="1"/>
    <c:view3D>
      <c:perspective val="30"/>
    </c:view3D>
    <c:sideWall>
      <c:spPr>
        <a:solidFill>
          <a:srgbClr val="002060"/>
        </a:solidFill>
      </c:spPr>
    </c:sideWall>
    <c:backWall>
      <c:spPr>
        <a:solidFill>
          <a:srgbClr val="002060"/>
        </a:solidFill>
      </c:spPr>
    </c:backWall>
    <c:plotArea>
      <c:layout>
        <c:manualLayout>
          <c:layoutTarget val="inner"/>
          <c:xMode val="edge"/>
          <c:yMode val="edge"/>
          <c:x val="9.2847907169498547E-2"/>
          <c:y val="4.5306289432519325E-2"/>
          <c:w val="0.89311700511120296"/>
          <c:h val="0.87938422469348898"/>
        </c:manualLayout>
      </c:layout>
      <c:bar3DChart>
        <c:barDir val="col"/>
        <c:grouping val="stacked"/>
        <c:ser>
          <c:idx val="0"/>
          <c:order val="0"/>
          <c:tx>
            <c:strRef>
              <c:f>Hoja1!$C$18</c:f>
              <c:strCache>
                <c:ptCount val="1"/>
                <c:pt idx="0">
                  <c:v>Nº Propuestas</c:v>
                </c:pt>
              </c:strCache>
            </c:strRef>
          </c:tx>
          <c:cat>
            <c:strRef>
              <c:f>Hoja1!$B$19:$B$23</c:f>
              <c:strCache>
                <c:ptCount val="5"/>
                <c:pt idx="0">
                  <c:v>9º1</c:v>
                </c:pt>
                <c:pt idx="1">
                  <c:v>9º4</c:v>
                </c:pt>
                <c:pt idx="2">
                  <c:v>9º5</c:v>
                </c:pt>
                <c:pt idx="3">
                  <c:v>9º6</c:v>
                </c:pt>
                <c:pt idx="4">
                  <c:v>TOTAL</c:v>
                </c:pt>
              </c:strCache>
            </c:strRef>
          </c:cat>
          <c:val>
            <c:numRef>
              <c:f>Hoja1!$C$19:$C$23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hape val="cylinder"/>
        <c:axId val="166364672"/>
        <c:axId val="166366208"/>
        <c:axId val="0"/>
      </c:bar3DChart>
      <c:catAx>
        <c:axId val="16636467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solidFill>
                  <a:schemeClr val="tx1"/>
                </a:solidFill>
              </a:defRPr>
            </a:pPr>
            <a:endParaRPr lang="es-ES"/>
          </a:p>
        </c:txPr>
        <c:crossAx val="166366208"/>
        <c:crosses val="autoZero"/>
        <c:auto val="1"/>
        <c:lblAlgn val="ctr"/>
        <c:lblOffset val="100"/>
      </c:catAx>
      <c:valAx>
        <c:axId val="1663662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>
                <a:solidFill>
                  <a:schemeClr val="tx1"/>
                </a:solidFill>
              </a:defRPr>
            </a:pPr>
            <a:endParaRPr lang="es-ES"/>
          </a:p>
        </c:txPr>
        <c:crossAx val="166364672"/>
        <c:crosses val="autoZero"/>
        <c:crossBetween val="between"/>
      </c:valAx>
    </c:plotArea>
    <c:plotVisOnly val="1"/>
    <c:dispBlanksAs val="gap"/>
  </c:chart>
  <c:spPr>
    <a:solidFill>
      <a:schemeClr val="bg1"/>
    </a:solidFill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7"/>
  <c:chart>
    <c:autoTitleDeleted val="1"/>
    <c:view3D>
      <c:perspective val="30"/>
    </c:view3D>
    <c:floor>
      <c:spPr>
        <a:solidFill>
          <a:schemeClr val="bg2">
            <a:lumMod val="10000"/>
          </a:schemeClr>
        </a:solidFill>
      </c:spPr>
    </c:floor>
    <c:sideWall>
      <c:spPr>
        <a:solidFill>
          <a:srgbClr val="FFC000"/>
        </a:solidFill>
      </c:spPr>
    </c:sideWall>
    <c:backWall>
      <c:spPr>
        <a:solidFill>
          <a:srgbClr val="FFC000"/>
        </a:solidFill>
      </c:spPr>
    </c:backWall>
    <c:plotArea>
      <c:layout>
        <c:manualLayout>
          <c:layoutTarget val="inner"/>
          <c:xMode val="edge"/>
          <c:yMode val="edge"/>
          <c:x val="6.0893681332309803E-2"/>
          <c:y val="2.2938034941784223E-2"/>
          <c:w val="0.95856714785651742"/>
          <c:h val="0.92285656959680451"/>
        </c:manualLayout>
      </c:layout>
      <c:bar3DChart>
        <c:barDir val="col"/>
        <c:grouping val="clustered"/>
        <c:ser>
          <c:idx val="0"/>
          <c:order val="0"/>
          <c:tx>
            <c:strRef>
              <c:f>Hoja1!$C$39</c:f>
              <c:strCache>
                <c:ptCount val="1"/>
                <c:pt idx="0">
                  <c:v># Propuestas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cat>
            <c:strRef>
              <c:f>Hoja1!$B$40:$B$46</c:f>
              <c:strCache>
                <c:ptCount val="7"/>
                <c:pt idx="0">
                  <c:v>8º1</c:v>
                </c:pt>
                <c:pt idx="1">
                  <c:v>8º2</c:v>
                </c:pt>
                <c:pt idx="2">
                  <c:v>8º3</c:v>
                </c:pt>
                <c:pt idx="3">
                  <c:v>8º4</c:v>
                </c:pt>
                <c:pt idx="4">
                  <c:v>8º5</c:v>
                </c:pt>
                <c:pt idx="5">
                  <c:v>8º6</c:v>
                </c:pt>
                <c:pt idx="6">
                  <c:v>TOTAL</c:v>
                </c:pt>
              </c:strCache>
            </c:strRef>
          </c:cat>
          <c:val>
            <c:numRef>
              <c:f>Hoja1!$C$40:$C$46</c:f>
              <c:numCache>
                <c:formatCode>General</c:formatCode>
                <c:ptCount val="7"/>
                <c:pt idx="0">
                  <c:v>13</c:v>
                </c:pt>
                <c:pt idx="1">
                  <c:v>13</c:v>
                </c:pt>
                <c:pt idx="2">
                  <c:v>10</c:v>
                </c:pt>
                <c:pt idx="3">
                  <c:v>14</c:v>
                </c:pt>
                <c:pt idx="4">
                  <c:v>13</c:v>
                </c:pt>
                <c:pt idx="5">
                  <c:v>1</c:v>
                </c:pt>
                <c:pt idx="6">
                  <c:v>64</c:v>
                </c:pt>
              </c:numCache>
            </c:numRef>
          </c:val>
        </c:ser>
        <c:shape val="cylinder"/>
        <c:axId val="167320192"/>
        <c:axId val="167330176"/>
        <c:axId val="0"/>
      </c:bar3DChart>
      <c:catAx>
        <c:axId val="16732019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CO" sz="1600" b="1"/>
            </a:pPr>
            <a:endParaRPr lang="es-ES"/>
          </a:p>
        </c:txPr>
        <c:crossAx val="167330176"/>
        <c:crosses val="autoZero"/>
        <c:auto val="1"/>
        <c:lblAlgn val="ctr"/>
        <c:lblOffset val="100"/>
      </c:catAx>
      <c:valAx>
        <c:axId val="1673301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s-CO" sz="1600" b="1"/>
            </a:pPr>
            <a:endParaRPr lang="es-ES"/>
          </a:p>
        </c:txPr>
        <c:crossAx val="167320192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12"/>
  <c:chart>
    <c:autoTitleDeleted val="1"/>
    <c:view3D>
      <c:perspective val="30"/>
    </c:view3D>
    <c:sideWall>
      <c:spPr>
        <a:solidFill>
          <a:schemeClr val="accent3">
            <a:lumMod val="20000"/>
            <a:lumOff val="80000"/>
          </a:schemeClr>
        </a:solidFill>
      </c:spPr>
    </c:sideWall>
    <c:backWall>
      <c:spPr>
        <a:solidFill>
          <a:schemeClr val="accent3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7.6452866273870074E-2"/>
          <c:y val="1.6738494621674406E-2"/>
          <c:w val="0.92354713372612962"/>
          <c:h val="0.88549105551393414"/>
        </c:manualLayout>
      </c:layout>
      <c:bar3DChart>
        <c:barDir val="col"/>
        <c:grouping val="stacked"/>
        <c:ser>
          <c:idx val="0"/>
          <c:order val="0"/>
          <c:tx>
            <c:strRef>
              <c:f>Hoja1!$C$54</c:f>
              <c:strCache>
                <c:ptCount val="1"/>
                <c:pt idx="0">
                  <c:v> Propuestas</c:v>
                </c:pt>
              </c:strCache>
            </c:strRef>
          </c:tx>
          <c:cat>
            <c:strRef>
              <c:f>Hoja1!$B$55:$B$61</c:f>
              <c:strCache>
                <c:ptCount val="7"/>
                <c:pt idx="0">
                  <c:v>7º1</c:v>
                </c:pt>
                <c:pt idx="1">
                  <c:v>7º2</c:v>
                </c:pt>
                <c:pt idx="2">
                  <c:v>7º3</c:v>
                </c:pt>
                <c:pt idx="3">
                  <c:v>7º4</c:v>
                </c:pt>
                <c:pt idx="4">
                  <c:v>7º5</c:v>
                </c:pt>
                <c:pt idx="5">
                  <c:v>7º6</c:v>
                </c:pt>
                <c:pt idx="6">
                  <c:v>TOTAL</c:v>
                </c:pt>
              </c:strCache>
            </c:strRef>
          </c:cat>
          <c:val>
            <c:numRef>
              <c:f>Hoja1!$C$55:$C$61</c:f>
              <c:numCache>
                <c:formatCode>General</c:formatCode>
                <c:ptCount val="7"/>
                <c:pt idx="0">
                  <c:v>24</c:v>
                </c:pt>
                <c:pt idx="1">
                  <c:v>24</c:v>
                </c:pt>
                <c:pt idx="2">
                  <c:v>17</c:v>
                </c:pt>
                <c:pt idx="3">
                  <c:v>18</c:v>
                </c:pt>
                <c:pt idx="4">
                  <c:v>10</c:v>
                </c:pt>
                <c:pt idx="5">
                  <c:v>12</c:v>
                </c:pt>
                <c:pt idx="6">
                  <c:v>105</c:v>
                </c:pt>
              </c:numCache>
            </c:numRef>
          </c:val>
        </c:ser>
        <c:shape val="cylinder"/>
        <c:axId val="167374848"/>
        <c:axId val="167376384"/>
        <c:axId val="0"/>
      </c:bar3DChart>
      <c:catAx>
        <c:axId val="167374848"/>
        <c:scaling>
          <c:orientation val="minMax"/>
        </c:scaling>
        <c:axPos val="b"/>
        <c:tickLblPos val="nextTo"/>
        <c:crossAx val="167376384"/>
        <c:crosses val="autoZero"/>
        <c:auto val="1"/>
        <c:lblAlgn val="ctr"/>
        <c:lblOffset val="100"/>
      </c:catAx>
      <c:valAx>
        <c:axId val="167376384"/>
        <c:scaling>
          <c:orientation val="minMax"/>
        </c:scaling>
        <c:axPos val="l"/>
        <c:majorGridlines/>
        <c:numFmt formatCode="General" sourceLinked="1"/>
        <c:tickLblPos val="nextTo"/>
        <c:crossAx val="1673748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view3D>
      <c:perspective val="30"/>
    </c:view3D>
    <c:floor>
      <c:spPr>
        <a:solidFill>
          <a:schemeClr val="accent3">
            <a:lumMod val="20000"/>
            <a:lumOff val="80000"/>
          </a:schemeClr>
        </a:solidFill>
      </c:spPr>
    </c:floor>
    <c:sideWall>
      <c:spPr>
        <a:solidFill>
          <a:schemeClr val="tx2">
            <a:lumMod val="20000"/>
            <a:lumOff val="80000"/>
          </a:schemeClr>
        </a:solidFill>
      </c:spPr>
    </c:sideWall>
    <c:backWall>
      <c:spPr>
        <a:solidFill>
          <a:schemeClr val="tx2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7.4051281834571478E-2"/>
          <c:y val="2.5805374940507855E-2"/>
          <c:w val="0.92594871816542901"/>
          <c:h val="0.86619997410341898"/>
        </c:manualLayout>
      </c:layout>
      <c:bar3DChart>
        <c:barDir val="col"/>
        <c:grouping val="stacked"/>
        <c:ser>
          <c:idx val="0"/>
          <c:order val="0"/>
          <c:tx>
            <c:strRef>
              <c:f>Hoja1!$C$72</c:f>
              <c:strCache>
                <c:ptCount val="1"/>
                <c:pt idx="0">
                  <c:v># Porpuestas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74000"/>
                  </a:schemeClr>
                </a:gs>
                <a:gs pos="49000">
                  <a:schemeClr val="accent1">
                    <a:tint val="96000"/>
                    <a:shade val="84000"/>
                    <a:satMod val="110000"/>
                  </a:schemeClr>
                </a:gs>
                <a:gs pos="491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lin ang="5400000" scaled="1"/>
            </a:gradFill>
            <a:ln w="11430" cap="flat" cmpd="sng" algn="ctr">
              <a:solidFill>
                <a:schemeClr val="accent1"/>
              </a:solidFill>
              <a:prstDash val="solid"/>
            </a:ln>
            <a:effectLst>
              <a:outerShdw blurRad="39000" dist="25400" dir="5400000" rotWithShape="0">
                <a:schemeClr val="accent1">
                  <a:shade val="33000"/>
                  <a:alpha val="83000"/>
                </a:schemeClr>
              </a:outerShdw>
            </a:effectLst>
          </c:spPr>
          <c:cat>
            <c:strRef>
              <c:f>Hoja1!$B$73:$B$80</c:f>
              <c:strCache>
                <c:ptCount val="8"/>
                <c:pt idx="0">
                  <c:v>6º1</c:v>
                </c:pt>
                <c:pt idx="1">
                  <c:v>6º2</c:v>
                </c:pt>
                <c:pt idx="2">
                  <c:v>6º3</c:v>
                </c:pt>
                <c:pt idx="3">
                  <c:v>6º4</c:v>
                </c:pt>
                <c:pt idx="4">
                  <c:v>6º5</c:v>
                </c:pt>
                <c:pt idx="5">
                  <c:v>6º6</c:v>
                </c:pt>
                <c:pt idx="6">
                  <c:v>6º7</c:v>
                </c:pt>
                <c:pt idx="7">
                  <c:v>TOTAL</c:v>
                </c:pt>
              </c:strCache>
            </c:strRef>
          </c:cat>
          <c:val>
            <c:numRef>
              <c:f>Hoja1!$C$73:$C$80</c:f>
              <c:numCache>
                <c:formatCode>General</c:formatCode>
                <c:ptCount val="8"/>
                <c:pt idx="0">
                  <c:v>7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  <c:pt idx="5">
                  <c:v>10</c:v>
                </c:pt>
                <c:pt idx="6">
                  <c:v>6</c:v>
                </c:pt>
                <c:pt idx="7">
                  <c:v>27</c:v>
                </c:pt>
              </c:numCache>
            </c:numRef>
          </c:val>
        </c:ser>
        <c:shape val="box"/>
        <c:axId val="167289984"/>
        <c:axId val="167291520"/>
        <c:axId val="0"/>
      </c:bar3DChart>
      <c:catAx>
        <c:axId val="16728998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CO" sz="1400" b="1"/>
            </a:pPr>
            <a:endParaRPr lang="es-ES"/>
          </a:p>
        </c:txPr>
        <c:crossAx val="167291520"/>
        <c:crosses val="autoZero"/>
        <c:auto val="1"/>
        <c:lblAlgn val="ctr"/>
        <c:lblOffset val="100"/>
      </c:catAx>
      <c:valAx>
        <c:axId val="1672915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s-CO" sz="1600" b="1"/>
            </a:pPr>
            <a:endParaRPr lang="es-ES"/>
          </a:p>
        </c:txPr>
        <c:crossAx val="167289984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</c:chart>
  <c:spPr>
    <a:solidFill>
      <a:schemeClr val="accent4">
        <a:lumMod val="20000"/>
        <a:lumOff val="80000"/>
      </a:schemeClr>
    </a:solidFill>
  </c:sp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4"/>
  <c:chart>
    <c:autoTitleDeleted val="1"/>
    <c:view3D>
      <c:rAngAx val="1"/>
    </c:view3D>
    <c:floor>
      <c:spPr>
        <a:solidFill>
          <a:schemeClr val="tx2">
            <a:lumMod val="60000"/>
            <a:lumOff val="40000"/>
          </a:schemeClr>
        </a:solidFill>
      </c:spPr>
    </c:floor>
    <c:sideWall>
      <c:spPr>
        <a:solidFill>
          <a:schemeClr val="accent4">
            <a:lumMod val="40000"/>
            <a:lumOff val="60000"/>
          </a:schemeClr>
        </a:solidFill>
      </c:spPr>
    </c:sideWall>
    <c:backWall>
      <c:spPr>
        <a:solidFill>
          <a:schemeClr val="accent4">
            <a:lumMod val="40000"/>
            <a:lumOff val="60000"/>
          </a:schemeClr>
        </a:solidFill>
      </c:spPr>
    </c:backWall>
    <c:plotArea>
      <c:layout>
        <c:manualLayout>
          <c:layoutTarget val="inner"/>
          <c:xMode val="edge"/>
          <c:yMode val="edge"/>
          <c:x val="6.8057643841993296E-2"/>
          <c:y val="2.2258045650660589E-2"/>
          <c:w val="0.92648705664969899"/>
          <c:h val="0.87973008680443632"/>
        </c:manualLayout>
      </c:layout>
      <c:bar3DChart>
        <c:barDir val="col"/>
        <c:grouping val="standard"/>
        <c:ser>
          <c:idx val="0"/>
          <c:order val="0"/>
          <c:tx>
            <c:strRef>
              <c:f>Hoja1!$C$89</c:f>
              <c:strCache>
                <c:ptCount val="1"/>
                <c:pt idx="0">
                  <c:v># Propuestas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31800" cap="flat" cmpd="sng" algn="ctr">
              <a:solidFill>
                <a:schemeClr val="accent5">
                  <a:lumMod val="40000"/>
                  <a:lumOff val="60000"/>
                </a:schemeClr>
              </a:solidFill>
              <a:prstDash val="solid"/>
            </a:ln>
            <a:effectLst>
              <a:outerShdw blurRad="50800" dist="25000" dir="5400000" rotWithShape="0">
                <a:schemeClr val="accent3">
                  <a:shade val="30000"/>
                  <a:satMod val="150000"/>
                  <a:alpha val="38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cat>
            <c:strRef>
              <c:f>Hoja1!$B$90:$B$95</c:f>
              <c:strCache>
                <c:ptCount val="6"/>
                <c:pt idx="0">
                  <c:v>5º1</c:v>
                </c:pt>
                <c:pt idx="1">
                  <c:v>5º2</c:v>
                </c:pt>
                <c:pt idx="2">
                  <c:v>5º3</c:v>
                </c:pt>
                <c:pt idx="3">
                  <c:v>5º4</c:v>
                </c:pt>
                <c:pt idx="4">
                  <c:v>5º5</c:v>
                </c:pt>
                <c:pt idx="5">
                  <c:v>TOTAL</c:v>
                </c:pt>
              </c:strCache>
            </c:strRef>
          </c:cat>
          <c:val>
            <c:numRef>
              <c:f>Hoja1!$C$90:$C$95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7</c:v>
                </c:pt>
                <c:pt idx="3">
                  <c:v>10</c:v>
                </c:pt>
                <c:pt idx="4">
                  <c:v>2</c:v>
                </c:pt>
                <c:pt idx="5">
                  <c:v>27</c:v>
                </c:pt>
              </c:numCache>
            </c:numRef>
          </c:val>
        </c:ser>
        <c:shape val="cylinder"/>
        <c:axId val="167308672"/>
        <c:axId val="167424000"/>
        <c:axId val="166377216"/>
      </c:bar3DChart>
      <c:catAx>
        <c:axId val="16730867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CO" sz="1600" b="1"/>
            </a:pPr>
            <a:endParaRPr lang="es-ES"/>
          </a:p>
        </c:txPr>
        <c:crossAx val="167424000"/>
        <c:crosses val="autoZero"/>
        <c:auto val="1"/>
        <c:lblAlgn val="ctr"/>
        <c:lblOffset val="100"/>
      </c:catAx>
      <c:valAx>
        <c:axId val="1674240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s-CO" sz="1600" b="1"/>
            </a:pPr>
            <a:endParaRPr lang="es-ES"/>
          </a:p>
        </c:txPr>
        <c:crossAx val="167308672"/>
        <c:crosses val="autoZero"/>
        <c:crossBetween val="between"/>
      </c:valAx>
      <c:serAx>
        <c:axId val="166377216"/>
        <c:scaling>
          <c:orientation val="minMax"/>
        </c:scaling>
        <c:delete val="1"/>
        <c:axPos val="b"/>
        <c:tickLblPos val="nextTo"/>
        <c:crossAx val="167424000"/>
        <c:crosses val="autoZero"/>
      </c:serAx>
      <c:spPr>
        <a:solidFill>
          <a:srgbClr val="FFFFFF"/>
        </a:solidFill>
        <a:ln w="40000" cap="flat" cmpd="sng" algn="ctr">
          <a:solidFill>
            <a:srgbClr val="FFFFFF"/>
          </a:solidFill>
          <a:prstDash val="solid"/>
        </a:ln>
        <a:effectLst/>
        <a:scene3d>
          <a:camera prst="orthographicFront"/>
          <a:lightRig rig="threePt" dir="t"/>
        </a:scene3d>
        <a:sp3d/>
      </c:spPr>
    </c:plotArea>
    <c:plotVisOnly val="1"/>
    <c:dispBlanksAs val="gap"/>
  </c:chart>
  <c:spPr>
    <a:solidFill>
      <a:schemeClr val="bg2">
        <a:lumMod val="10000"/>
      </a:schemeClr>
    </a:solidFill>
    <a:ln w="6350">
      <a:solidFill>
        <a:srgbClr val="FF0000"/>
      </a:solidFill>
    </a:ln>
  </c:sp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5"/>
  <c:chart>
    <c:autoTitleDeleted val="1"/>
    <c:view3D>
      <c:perspective val="30"/>
    </c:view3D>
    <c:floor>
      <c:spPr>
        <a:solidFill>
          <a:schemeClr val="tx2">
            <a:lumMod val="20000"/>
            <a:lumOff val="80000"/>
          </a:schemeClr>
        </a:solidFill>
      </c:spPr>
    </c:floor>
    <c:sideWall>
      <c:spPr>
        <a:solidFill>
          <a:schemeClr val="accent3">
            <a:lumMod val="60000"/>
            <a:lumOff val="40000"/>
          </a:schemeClr>
        </a:solidFill>
      </c:spPr>
    </c:sideWall>
    <c:backWall>
      <c:spPr>
        <a:solidFill>
          <a:schemeClr val="accent3">
            <a:lumMod val="60000"/>
            <a:lumOff val="40000"/>
          </a:schemeClr>
        </a:solidFill>
      </c:spPr>
    </c:backWall>
    <c:plotArea>
      <c:layout>
        <c:manualLayout>
          <c:layoutTarget val="inner"/>
          <c:xMode val="edge"/>
          <c:yMode val="edge"/>
          <c:x val="4.5095393942653071E-2"/>
          <c:y val="3.1110893362076199E-2"/>
          <c:w val="0.95490460605734695"/>
          <c:h val="0.88329493448041363"/>
        </c:manualLayout>
      </c:layout>
      <c:bar3DChart>
        <c:barDir val="col"/>
        <c:grouping val="stacked"/>
        <c:ser>
          <c:idx val="0"/>
          <c:order val="0"/>
          <c:tx>
            <c:strRef>
              <c:f>Hoja1!$C$107</c:f>
              <c:strCache>
                <c:ptCount val="1"/>
                <c:pt idx="0">
                  <c:v># Primarias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</c:spPr>
          <c:cat>
            <c:strRef>
              <c:f>Hoja1!$B$108:$B$113</c:f>
              <c:strCache>
                <c:ptCount val="6"/>
                <c:pt idx="0">
                  <c:v>4º1</c:v>
                </c:pt>
                <c:pt idx="1">
                  <c:v>4º2</c:v>
                </c:pt>
                <c:pt idx="2">
                  <c:v>4º3</c:v>
                </c:pt>
                <c:pt idx="3">
                  <c:v>4º4</c:v>
                </c:pt>
                <c:pt idx="4">
                  <c:v>4º5</c:v>
                </c:pt>
                <c:pt idx="5">
                  <c:v>TOTAL</c:v>
                </c:pt>
              </c:strCache>
            </c:strRef>
          </c:cat>
          <c:val>
            <c:numRef>
              <c:f>Hoja1!$C$108:$C$113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13</c:v>
                </c:pt>
                <c:pt idx="5">
                  <c:v>17</c:v>
                </c:pt>
              </c:numCache>
            </c:numRef>
          </c:val>
        </c:ser>
        <c:shape val="cylinder"/>
        <c:axId val="167465728"/>
        <c:axId val="167467264"/>
        <c:axId val="0"/>
      </c:bar3DChart>
      <c:catAx>
        <c:axId val="16746572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CO" sz="1600" b="1"/>
            </a:pPr>
            <a:endParaRPr lang="es-ES"/>
          </a:p>
        </c:txPr>
        <c:crossAx val="167467264"/>
        <c:crosses val="autoZero"/>
        <c:auto val="1"/>
        <c:lblAlgn val="ctr"/>
        <c:lblOffset val="100"/>
      </c:catAx>
      <c:valAx>
        <c:axId val="1674672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s-CO" sz="1600" b="1"/>
            </a:pPr>
            <a:endParaRPr lang="es-ES"/>
          </a:p>
        </c:txPr>
        <c:crossAx val="167465728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</c:spPr>
    </c:plotArea>
    <c:plotVisOnly val="1"/>
    <c:dispBlanksAs val="gap"/>
  </c:chart>
  <c:spPr>
    <a:solidFill>
      <a:schemeClr val="accent6">
        <a:lumMod val="20000"/>
        <a:lumOff val="80000"/>
      </a:schemeClr>
    </a:solidFill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0.15455</cdr:x>
      <cdr:y>0.59155</cdr:y>
    </cdr:from>
    <cdr:to>
      <cdr:x>0.27091</cdr:x>
      <cdr:y>0.77183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214446" y="30003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s-ES" sz="1100" dirty="0"/>
        </a:p>
      </cdr:txBody>
    </cdr:sp>
  </cdr:relSizeAnchor>
  <cdr:relSizeAnchor xmlns:cdr="http://schemas.openxmlformats.org/drawingml/2006/chartDrawing">
    <cdr:from>
      <cdr:x>0.33636</cdr:x>
      <cdr:y>0.32394</cdr:y>
    </cdr:from>
    <cdr:to>
      <cdr:x>0.40909</cdr:x>
      <cdr:y>0.3662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2643206" y="1643074"/>
          <a:ext cx="571504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ES" sz="1600" b="1" dirty="0" smtClean="0"/>
            <a:t>197</a:t>
          </a:r>
          <a:endParaRPr lang="es-ES" sz="1600" b="1" dirty="0"/>
        </a:p>
      </cdr:txBody>
    </cdr:sp>
  </cdr:relSizeAnchor>
  <cdr:relSizeAnchor xmlns:cdr="http://schemas.openxmlformats.org/drawingml/2006/chartDrawing">
    <cdr:from>
      <cdr:x>0.5</cdr:x>
      <cdr:y>0.66197</cdr:y>
    </cdr:from>
    <cdr:to>
      <cdr:x>0.57273</cdr:x>
      <cdr:y>0.77465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3929090" y="3357586"/>
          <a:ext cx="571504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/>
            <a:t>55</a:t>
          </a:r>
          <a:endParaRPr lang="es-ES" sz="1600" b="1" dirty="0"/>
        </a:p>
      </cdr:txBody>
    </cdr:sp>
  </cdr:relSizeAnchor>
  <cdr:relSizeAnchor xmlns:cdr="http://schemas.openxmlformats.org/drawingml/2006/chartDrawing">
    <cdr:from>
      <cdr:x>0.66364</cdr:x>
      <cdr:y>0.67606</cdr:y>
    </cdr:from>
    <cdr:to>
      <cdr:x>0.72727</cdr:x>
      <cdr:y>0.74648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5214974" y="3429024"/>
          <a:ext cx="50006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/>
            <a:t>39</a:t>
          </a:r>
          <a:endParaRPr lang="es-ES" sz="1600" b="1" dirty="0"/>
        </a:p>
      </cdr:txBody>
    </cdr:sp>
  </cdr:relSizeAnchor>
  <cdr:relSizeAnchor xmlns:cdr="http://schemas.openxmlformats.org/drawingml/2006/chartDrawing">
    <cdr:from>
      <cdr:x>0.82727</cdr:x>
      <cdr:y>0.07042</cdr:y>
    </cdr:from>
    <cdr:to>
      <cdr:x>0.88182</cdr:x>
      <cdr:y>0.16901</cdr:y>
    </cdr:to>
    <cdr:sp macro="" textlink="">
      <cdr:nvSpPr>
        <cdr:cNvPr id="6" name="5 CuadroTexto"/>
        <cdr:cNvSpPr txBox="1"/>
      </cdr:nvSpPr>
      <cdr:spPr>
        <a:xfrm xmlns:a="http://schemas.openxmlformats.org/drawingml/2006/main">
          <a:off x="6500858" y="357190"/>
          <a:ext cx="428628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/>
            <a:t>324</a:t>
          </a:r>
          <a:endParaRPr lang="es-ES" sz="16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0.10784</cdr:x>
      <cdr:y>0.78261</cdr:y>
    </cdr:from>
    <cdr:to>
      <cdr:x>0.13725</cdr:x>
      <cdr:y>0.84058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785818" y="3857652"/>
          <a:ext cx="21431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>
              <a:solidFill>
                <a:schemeClr val="bg1"/>
              </a:solidFill>
            </a:rPr>
            <a:t>1</a:t>
          </a:r>
          <a:endParaRPr lang="es-ES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0.19608</cdr:x>
      <cdr:y>0.57971</cdr:y>
    </cdr:from>
    <cdr:to>
      <cdr:x>0.2451</cdr:x>
      <cdr:y>0.65217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1428760" y="2857520"/>
          <a:ext cx="35719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>
              <a:solidFill>
                <a:schemeClr val="bg1"/>
              </a:solidFill>
            </a:rPr>
            <a:t>32</a:t>
          </a:r>
          <a:endParaRPr lang="es-ES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0.31373</cdr:x>
      <cdr:y>0.49275</cdr:y>
    </cdr:from>
    <cdr:to>
      <cdr:x>0.38235</cdr:x>
      <cdr:y>0.69565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2286016" y="2428892"/>
          <a:ext cx="500066" cy="10001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s-ES" sz="1100" dirty="0"/>
        </a:p>
      </cdr:txBody>
    </cdr:sp>
  </cdr:relSizeAnchor>
  <cdr:relSizeAnchor xmlns:cdr="http://schemas.openxmlformats.org/drawingml/2006/chartDrawing">
    <cdr:from>
      <cdr:x>0.30392</cdr:x>
      <cdr:y>0.81159</cdr:y>
    </cdr:from>
    <cdr:to>
      <cdr:x>0.4</cdr:x>
      <cdr:y>0.95362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2214578" y="4000528"/>
          <a:ext cx="700086" cy="7000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>
              <a:solidFill>
                <a:schemeClr val="bg1"/>
              </a:solidFill>
            </a:rPr>
            <a:t>1</a:t>
          </a:r>
          <a:endParaRPr lang="es-ES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0.37255</cdr:x>
      <cdr:y>0.33333</cdr:y>
    </cdr:from>
    <cdr:to>
      <cdr:x>0.49804</cdr:x>
      <cdr:y>0.51884</cdr:y>
    </cdr:to>
    <cdr:sp macro="" textlink="">
      <cdr:nvSpPr>
        <cdr:cNvPr id="6" name="5 CuadroTexto"/>
        <cdr:cNvSpPr txBox="1"/>
      </cdr:nvSpPr>
      <cdr:spPr>
        <a:xfrm xmlns:a="http://schemas.openxmlformats.org/drawingml/2006/main">
          <a:off x="2714644" y="164307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>
              <a:solidFill>
                <a:schemeClr val="bg1"/>
              </a:solidFill>
            </a:rPr>
            <a:t>64</a:t>
          </a:r>
          <a:endParaRPr lang="es-ES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0.46078</cdr:x>
      <cdr:y>0.07246</cdr:y>
    </cdr:from>
    <cdr:to>
      <cdr:x>0.58627</cdr:x>
      <cdr:y>0.25797</cdr:y>
    </cdr:to>
    <cdr:sp macro="" textlink="">
      <cdr:nvSpPr>
        <cdr:cNvPr id="7" name="6 CuadroTexto"/>
        <cdr:cNvSpPr txBox="1"/>
      </cdr:nvSpPr>
      <cdr:spPr>
        <a:xfrm xmlns:a="http://schemas.openxmlformats.org/drawingml/2006/main">
          <a:off x="3357586" y="35719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>
              <a:solidFill>
                <a:schemeClr val="bg1"/>
              </a:solidFill>
            </a:rPr>
            <a:t>105</a:t>
          </a:r>
          <a:endParaRPr lang="es-ES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0.53922</cdr:x>
      <cdr:y>0.6087</cdr:y>
    </cdr:from>
    <cdr:to>
      <cdr:x>0.66471</cdr:x>
      <cdr:y>0.7942</cdr:y>
    </cdr:to>
    <cdr:sp macro="" textlink="">
      <cdr:nvSpPr>
        <cdr:cNvPr id="8" name="7 CuadroTexto"/>
        <cdr:cNvSpPr txBox="1"/>
      </cdr:nvSpPr>
      <cdr:spPr>
        <a:xfrm xmlns:a="http://schemas.openxmlformats.org/drawingml/2006/main">
          <a:off x="3929090" y="30003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>
              <a:solidFill>
                <a:schemeClr val="bg1"/>
              </a:solidFill>
            </a:rPr>
            <a:t>27</a:t>
          </a:r>
          <a:endParaRPr lang="es-ES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0.63725</cdr:x>
      <cdr:y>0.62319</cdr:y>
    </cdr:from>
    <cdr:to>
      <cdr:x>0.76274</cdr:x>
      <cdr:y>0.80869</cdr:y>
    </cdr:to>
    <cdr:sp macro="" textlink="">
      <cdr:nvSpPr>
        <cdr:cNvPr id="10" name="9 CuadroTexto"/>
        <cdr:cNvSpPr txBox="1"/>
      </cdr:nvSpPr>
      <cdr:spPr>
        <a:xfrm xmlns:a="http://schemas.openxmlformats.org/drawingml/2006/main">
          <a:off x="4643470" y="307183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>
              <a:solidFill>
                <a:schemeClr val="bg1"/>
              </a:solidFill>
            </a:rPr>
            <a:t>27</a:t>
          </a:r>
          <a:endParaRPr lang="es-ES" sz="1600" i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0.72549</cdr:x>
      <cdr:y>0.6087</cdr:y>
    </cdr:from>
    <cdr:to>
      <cdr:x>0.84118</cdr:x>
      <cdr:y>0.77971</cdr:y>
    </cdr:to>
    <cdr:sp macro="" textlink="">
      <cdr:nvSpPr>
        <cdr:cNvPr id="11" name="10 CuadroTexto"/>
        <cdr:cNvSpPr txBox="1"/>
      </cdr:nvSpPr>
      <cdr:spPr>
        <a:xfrm xmlns:a="http://schemas.openxmlformats.org/drawingml/2006/main">
          <a:off x="5286412" y="3000396"/>
          <a:ext cx="842962" cy="8429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>
              <a:solidFill>
                <a:schemeClr val="bg1"/>
              </a:solidFill>
            </a:rPr>
            <a:t>28</a:t>
          </a:r>
          <a:endParaRPr lang="es-ES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0.90196</cdr:x>
      <cdr:y>0.6087</cdr:y>
    </cdr:from>
    <cdr:to>
      <cdr:x>1</cdr:x>
      <cdr:y>0.7942</cdr:y>
    </cdr:to>
    <cdr:sp macro="" textlink="">
      <cdr:nvSpPr>
        <cdr:cNvPr id="12" name="11 CuadroTexto"/>
        <cdr:cNvSpPr txBox="1"/>
      </cdr:nvSpPr>
      <cdr:spPr>
        <a:xfrm xmlns:a="http://schemas.openxmlformats.org/drawingml/2006/main">
          <a:off x="6572296" y="3000396"/>
          <a:ext cx="7143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>
              <a:solidFill>
                <a:schemeClr val="bg1"/>
              </a:solidFill>
            </a:rPr>
            <a:t>28</a:t>
          </a:r>
          <a:endParaRPr lang="es-ES" sz="1600" b="1" dirty="0">
            <a:solidFill>
              <a:schemeClr val="bg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0.45283</cdr:x>
      <cdr:y>0.52174</cdr:y>
    </cdr:from>
    <cdr:to>
      <cdr:x>0.5</cdr:x>
      <cdr:y>0.5942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3429024" y="2571768"/>
          <a:ext cx="357189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" sz="1600" b="1" dirty="0"/>
            <a:t>13</a:t>
          </a:r>
        </a:p>
      </cdr:txBody>
    </cdr:sp>
  </cdr:relSizeAnchor>
  <cdr:relSizeAnchor xmlns:cdr="http://schemas.openxmlformats.org/drawingml/2006/chartDrawing">
    <cdr:from>
      <cdr:x>0.8</cdr:x>
      <cdr:y>0.51015</cdr:y>
    </cdr:from>
    <cdr:to>
      <cdr:x>0.84792</cdr:x>
      <cdr:y>0.70145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3657600" y="1676401"/>
          <a:ext cx="219075" cy="628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ES" sz="1100"/>
        </a:p>
      </cdr:txBody>
    </cdr:sp>
  </cdr:relSizeAnchor>
  <cdr:relSizeAnchor xmlns:cdr="http://schemas.openxmlformats.org/drawingml/2006/chartDrawing">
    <cdr:from>
      <cdr:x>0.83962</cdr:x>
      <cdr:y>0.35938</cdr:y>
    </cdr:from>
    <cdr:to>
      <cdr:x>0.91462</cdr:x>
      <cdr:y>0.44343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6357982" y="1643074"/>
          <a:ext cx="567932" cy="38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b="1" dirty="0" smtClean="0">
              <a:solidFill>
                <a:schemeClr val="tx1"/>
              </a:solidFill>
            </a:rPr>
            <a:t>33</a:t>
          </a:r>
          <a:endParaRPr lang="es-ES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0.50943</cdr:x>
      <cdr:y>0.53125</cdr:y>
    </cdr:from>
    <cdr:to>
      <cdr:x>0.6011</cdr:x>
      <cdr:y>0.58632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3857652" y="2428892"/>
          <a:ext cx="694164" cy="2517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b="1" dirty="0">
              <a:solidFill>
                <a:schemeClr val="tx1"/>
              </a:solidFill>
            </a:rPr>
            <a:t>19</a:t>
          </a:r>
        </a:p>
      </cdr:txBody>
    </cdr:sp>
  </cdr:relSizeAnchor>
  <cdr:relSizeAnchor xmlns:cdr="http://schemas.openxmlformats.org/drawingml/2006/chartDrawing">
    <cdr:from>
      <cdr:x>0.45417</cdr:x>
      <cdr:y>0.79688</cdr:y>
    </cdr:from>
    <cdr:to>
      <cdr:x>0.5</cdr:x>
      <cdr:y>0.86667</cdr:y>
    </cdr:to>
    <cdr:sp macro="" textlink="">
      <cdr:nvSpPr>
        <cdr:cNvPr id="6" name="5 CuadroTexto"/>
        <cdr:cNvSpPr txBox="1"/>
      </cdr:nvSpPr>
      <cdr:spPr>
        <a:xfrm xmlns:a="http://schemas.openxmlformats.org/drawingml/2006/main">
          <a:off x="3439171" y="3643338"/>
          <a:ext cx="347043" cy="319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ES" sz="1100"/>
        </a:p>
      </cdr:txBody>
    </cdr:sp>
  </cdr:relSizeAnchor>
  <cdr:relSizeAnchor xmlns:cdr="http://schemas.openxmlformats.org/drawingml/2006/chartDrawing">
    <cdr:from>
      <cdr:x>0.35849</cdr:x>
      <cdr:y>0.6087</cdr:y>
    </cdr:from>
    <cdr:to>
      <cdr:x>0.39623</cdr:x>
      <cdr:y>0.66667</cdr:y>
    </cdr:to>
    <cdr:sp macro="" textlink="">
      <cdr:nvSpPr>
        <cdr:cNvPr id="7" name="6 CuadroTexto"/>
        <cdr:cNvSpPr txBox="1"/>
      </cdr:nvSpPr>
      <cdr:spPr>
        <a:xfrm xmlns:a="http://schemas.openxmlformats.org/drawingml/2006/main">
          <a:off x="2714644" y="3000396"/>
          <a:ext cx="285753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/>
            <a:t>1</a:t>
          </a:r>
          <a:endParaRPr lang="es-ES" sz="16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0.2807</cdr:x>
      <cdr:y>0.66667</cdr:y>
    </cdr:from>
    <cdr:to>
      <cdr:x>0.33575</cdr:x>
      <cdr:y>0.7381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286016" y="3571900"/>
          <a:ext cx="448291" cy="382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/>
            <a:t>13</a:t>
          </a:r>
          <a:endParaRPr lang="es-ES" sz="1600" b="1" dirty="0"/>
        </a:p>
      </cdr:txBody>
    </cdr:sp>
  </cdr:relSizeAnchor>
  <cdr:relSizeAnchor xmlns:cdr="http://schemas.openxmlformats.org/drawingml/2006/chartDrawing">
    <cdr:from>
      <cdr:x>0.38596</cdr:x>
      <cdr:y>0.70667</cdr:y>
    </cdr:from>
    <cdr:to>
      <cdr:x>0.44101</cdr:x>
      <cdr:y>0.74872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3143272" y="3786214"/>
          <a:ext cx="448290" cy="2253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ES" sz="1600" b="1" dirty="0" smtClean="0"/>
            <a:t>10</a:t>
          </a:r>
          <a:endParaRPr lang="es-ES" sz="1600" b="1" dirty="0"/>
        </a:p>
      </cdr:txBody>
    </cdr:sp>
  </cdr:relSizeAnchor>
  <cdr:relSizeAnchor xmlns:cdr="http://schemas.openxmlformats.org/drawingml/2006/chartDrawing">
    <cdr:from>
      <cdr:x>0.47706</cdr:x>
      <cdr:y>0.66667</cdr:y>
    </cdr:from>
    <cdr:to>
      <cdr:x>0.54386</cdr:x>
      <cdr:y>0.78205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3885178" y="3571900"/>
          <a:ext cx="543978" cy="618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ES" sz="1600" b="1" dirty="0" smtClean="0"/>
            <a:t>14</a:t>
          </a:r>
          <a:endParaRPr lang="es-ES" sz="1600" b="1" dirty="0"/>
        </a:p>
      </cdr:txBody>
    </cdr:sp>
  </cdr:relSizeAnchor>
  <cdr:relSizeAnchor xmlns:cdr="http://schemas.openxmlformats.org/drawingml/2006/chartDrawing">
    <cdr:from>
      <cdr:x>0.59649</cdr:x>
      <cdr:y>0.70667</cdr:y>
    </cdr:from>
    <cdr:to>
      <cdr:x>0.66071</cdr:x>
      <cdr:y>0.76024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4857784" y="3786214"/>
          <a:ext cx="523005" cy="2870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ES" sz="1600" b="1" dirty="0" smtClean="0"/>
            <a:t>13</a:t>
          </a:r>
          <a:endParaRPr lang="es-ES" sz="1600" b="1" dirty="0"/>
        </a:p>
      </cdr:txBody>
    </cdr:sp>
  </cdr:relSizeAnchor>
  <cdr:relSizeAnchor xmlns:cdr="http://schemas.openxmlformats.org/drawingml/2006/chartDrawing">
    <cdr:from>
      <cdr:x>0.71053</cdr:x>
      <cdr:y>0.74667</cdr:y>
    </cdr:from>
    <cdr:to>
      <cdr:x>0.74561</cdr:x>
      <cdr:y>0.8</cdr:y>
    </cdr:to>
    <cdr:sp macro="" textlink="">
      <cdr:nvSpPr>
        <cdr:cNvPr id="6" name="5 CuadroTexto"/>
        <cdr:cNvSpPr txBox="1"/>
      </cdr:nvSpPr>
      <cdr:spPr>
        <a:xfrm xmlns:a="http://schemas.openxmlformats.org/drawingml/2006/main">
          <a:off x="5786478" y="4000528"/>
          <a:ext cx="28575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/>
            <a:t>1</a:t>
          </a:r>
          <a:endParaRPr lang="es-ES" sz="1600" b="1" dirty="0"/>
        </a:p>
      </cdr:txBody>
    </cdr:sp>
  </cdr:relSizeAnchor>
  <cdr:relSizeAnchor xmlns:cdr="http://schemas.openxmlformats.org/drawingml/2006/chartDrawing">
    <cdr:from>
      <cdr:x>0.82204</cdr:x>
      <cdr:y>0.38462</cdr:y>
    </cdr:from>
    <cdr:to>
      <cdr:x>0.88626</cdr:x>
      <cdr:y>0.50962</cdr:y>
    </cdr:to>
    <cdr:sp macro="" textlink="">
      <cdr:nvSpPr>
        <cdr:cNvPr id="7" name="6 CuadroTexto"/>
        <cdr:cNvSpPr txBox="1"/>
      </cdr:nvSpPr>
      <cdr:spPr>
        <a:xfrm xmlns:a="http://schemas.openxmlformats.org/drawingml/2006/main">
          <a:off x="6929486" y="2143140"/>
          <a:ext cx="541354" cy="696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/>
            <a:t>64</a:t>
          </a:r>
          <a:endParaRPr lang="es-ES" sz="16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0.20077</cdr:x>
      <cdr:y>0.62667</cdr:y>
    </cdr:from>
    <cdr:to>
      <cdr:x>0.26293</cdr:x>
      <cdr:y>0.6773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500198" y="3357586"/>
          <a:ext cx="464539" cy="2712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/>
            <a:t>24</a:t>
          </a:r>
          <a:endParaRPr lang="es-ES" sz="1600" b="1" dirty="0"/>
        </a:p>
      </cdr:txBody>
    </cdr:sp>
  </cdr:relSizeAnchor>
  <cdr:relSizeAnchor xmlns:cdr="http://schemas.openxmlformats.org/drawingml/2006/chartDrawing">
    <cdr:from>
      <cdr:x>0.29637</cdr:x>
      <cdr:y>0.64</cdr:y>
    </cdr:from>
    <cdr:to>
      <cdr:x>0.36742</cdr:x>
      <cdr:y>0.80203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2214578" y="3429024"/>
          <a:ext cx="530902" cy="8681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/>
            <a:t>24</a:t>
          </a:r>
          <a:endParaRPr lang="es-ES" sz="1600" b="1" dirty="0"/>
        </a:p>
      </cdr:txBody>
    </cdr:sp>
  </cdr:relSizeAnchor>
  <cdr:relSizeAnchor xmlns:cdr="http://schemas.openxmlformats.org/drawingml/2006/chartDrawing">
    <cdr:from>
      <cdr:x>0.40153</cdr:x>
      <cdr:y>0.69334</cdr:y>
    </cdr:from>
    <cdr:to>
      <cdr:x>0.44594</cdr:x>
      <cdr:y>0.76929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3000396" y="3714776"/>
          <a:ext cx="331813" cy="406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/>
            <a:t>17</a:t>
          </a:r>
          <a:endParaRPr lang="es-ES" sz="1600" b="1" dirty="0"/>
        </a:p>
      </cdr:txBody>
    </cdr:sp>
  </cdr:relSizeAnchor>
  <cdr:relSizeAnchor xmlns:cdr="http://schemas.openxmlformats.org/drawingml/2006/chartDrawing">
    <cdr:from>
      <cdr:x>0.49713</cdr:x>
      <cdr:y>0.70667</cdr:y>
    </cdr:from>
    <cdr:to>
      <cdr:x>0.54154</cdr:x>
      <cdr:y>0.79528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3714776" y="3786214"/>
          <a:ext cx="331813" cy="4747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/>
            <a:t>18</a:t>
          </a:r>
          <a:endParaRPr lang="es-ES" sz="1600" b="1" dirty="0"/>
        </a:p>
      </cdr:txBody>
    </cdr:sp>
  </cdr:relSizeAnchor>
  <cdr:relSizeAnchor xmlns:cdr="http://schemas.openxmlformats.org/drawingml/2006/chartDrawing">
    <cdr:from>
      <cdr:x>0.59274</cdr:x>
      <cdr:y>0.76</cdr:y>
    </cdr:from>
    <cdr:to>
      <cdr:x>0.64602</cdr:x>
      <cdr:y>0.81064</cdr:y>
    </cdr:to>
    <cdr:sp macro="" textlink="">
      <cdr:nvSpPr>
        <cdr:cNvPr id="6" name="5 CuadroTexto"/>
        <cdr:cNvSpPr txBox="1"/>
      </cdr:nvSpPr>
      <cdr:spPr>
        <a:xfrm xmlns:a="http://schemas.openxmlformats.org/drawingml/2006/main">
          <a:off x="4429156" y="4071966"/>
          <a:ext cx="398176" cy="2712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/>
            <a:t>10</a:t>
          </a:r>
          <a:endParaRPr lang="es-ES" sz="1600" b="1" dirty="0"/>
        </a:p>
      </cdr:txBody>
    </cdr:sp>
  </cdr:relSizeAnchor>
  <cdr:relSizeAnchor xmlns:cdr="http://schemas.openxmlformats.org/drawingml/2006/chartDrawing">
    <cdr:from>
      <cdr:x>0.70746</cdr:x>
      <cdr:y>0.78667</cdr:y>
    </cdr:from>
    <cdr:to>
      <cdr:x>0.76075</cdr:x>
      <cdr:y>0.8373</cdr:y>
    </cdr:to>
    <cdr:sp macro="" textlink="">
      <cdr:nvSpPr>
        <cdr:cNvPr id="7" name="6 CuadroTexto"/>
        <cdr:cNvSpPr txBox="1"/>
      </cdr:nvSpPr>
      <cdr:spPr>
        <a:xfrm xmlns:a="http://schemas.openxmlformats.org/drawingml/2006/main">
          <a:off x="5286412" y="4214842"/>
          <a:ext cx="398176" cy="2712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/>
            <a:t>12</a:t>
          </a:r>
          <a:endParaRPr lang="es-ES" sz="1600" b="1" dirty="0"/>
        </a:p>
      </cdr:txBody>
    </cdr:sp>
  </cdr:relSizeAnchor>
  <cdr:relSizeAnchor xmlns:cdr="http://schemas.openxmlformats.org/drawingml/2006/chartDrawing">
    <cdr:from>
      <cdr:x>0.81705</cdr:x>
      <cdr:y>0.24051</cdr:y>
    </cdr:from>
    <cdr:to>
      <cdr:x>0.8881</cdr:x>
      <cdr:y>0.3038</cdr:y>
    </cdr:to>
    <cdr:sp macro="" textlink="">
      <cdr:nvSpPr>
        <cdr:cNvPr id="8" name="7 CuadroTexto"/>
        <cdr:cNvSpPr txBox="1"/>
      </cdr:nvSpPr>
      <cdr:spPr>
        <a:xfrm xmlns:a="http://schemas.openxmlformats.org/drawingml/2006/main">
          <a:off x="6572264" y="1357322"/>
          <a:ext cx="57150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/>
            <a:t>105</a:t>
          </a:r>
          <a:endParaRPr lang="es-ES" sz="16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0.19811</cdr:x>
      <cdr:y>0.49315</cdr:y>
    </cdr:from>
    <cdr:to>
      <cdr:x>0.24528</cdr:x>
      <cdr:y>0.56604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500198" y="2571768"/>
          <a:ext cx="357190" cy="3801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/>
            <a:t>7</a:t>
          </a:r>
          <a:endParaRPr lang="es-ES" sz="1600" b="1" dirty="0"/>
        </a:p>
      </cdr:txBody>
    </cdr:sp>
  </cdr:relSizeAnchor>
  <cdr:relSizeAnchor xmlns:cdr="http://schemas.openxmlformats.org/drawingml/2006/chartDrawing">
    <cdr:from>
      <cdr:x>0.34906</cdr:x>
      <cdr:y>0.57534</cdr:y>
    </cdr:from>
    <cdr:to>
      <cdr:x>0.46981</cdr:x>
      <cdr:y>0.77276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2643206" y="3000395"/>
          <a:ext cx="914400" cy="10295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dirty="0" smtClean="0"/>
            <a:t>  </a:t>
          </a:r>
          <a:r>
            <a:rPr lang="es-ES" sz="1600" b="1" dirty="0" smtClean="0"/>
            <a:t>4</a:t>
          </a:r>
          <a:endParaRPr lang="es-ES" sz="1600" b="1" dirty="0"/>
        </a:p>
      </cdr:txBody>
    </cdr:sp>
  </cdr:relSizeAnchor>
  <cdr:relSizeAnchor xmlns:cdr="http://schemas.openxmlformats.org/drawingml/2006/chartDrawing">
    <cdr:from>
      <cdr:x>0.63208</cdr:x>
      <cdr:y>0.49315</cdr:y>
    </cdr:from>
    <cdr:to>
      <cdr:x>0.68868</cdr:x>
      <cdr:y>0.57808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4786346" y="2571768"/>
          <a:ext cx="428628" cy="442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/>
            <a:t>10</a:t>
          </a:r>
          <a:endParaRPr lang="es-ES" sz="1600" b="1" dirty="0"/>
        </a:p>
      </cdr:txBody>
    </cdr:sp>
  </cdr:relSizeAnchor>
  <cdr:relSizeAnchor xmlns:cdr="http://schemas.openxmlformats.org/drawingml/2006/chartDrawing">
    <cdr:from>
      <cdr:x>0.72642</cdr:x>
      <cdr:y>0.61644</cdr:y>
    </cdr:from>
    <cdr:to>
      <cdr:x>0.80189</cdr:x>
      <cdr:y>0.68472</cdr:y>
    </cdr:to>
    <cdr:sp macro="" textlink="">
      <cdr:nvSpPr>
        <cdr:cNvPr id="6" name="5 CuadroTexto"/>
        <cdr:cNvSpPr txBox="1"/>
      </cdr:nvSpPr>
      <cdr:spPr>
        <a:xfrm xmlns:a="http://schemas.openxmlformats.org/drawingml/2006/main">
          <a:off x="5500726" y="3214710"/>
          <a:ext cx="571504" cy="3560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/>
            <a:t>6</a:t>
          </a:r>
          <a:endParaRPr lang="es-ES" sz="1600" b="1" dirty="0"/>
        </a:p>
      </cdr:txBody>
    </cdr:sp>
  </cdr:relSizeAnchor>
  <cdr:relSizeAnchor xmlns:cdr="http://schemas.openxmlformats.org/drawingml/2006/chartDrawing">
    <cdr:from>
      <cdr:x>0.83019</cdr:x>
      <cdr:y>0.28125</cdr:y>
    </cdr:from>
    <cdr:to>
      <cdr:x>0.85849</cdr:x>
      <cdr:y>0.39062</cdr:y>
    </cdr:to>
    <cdr:sp macro="" textlink="">
      <cdr:nvSpPr>
        <cdr:cNvPr id="7" name="6 CuadroTexto"/>
        <cdr:cNvSpPr txBox="1"/>
      </cdr:nvSpPr>
      <cdr:spPr>
        <a:xfrm xmlns:a="http://schemas.openxmlformats.org/drawingml/2006/main">
          <a:off x="6286544" y="1466711"/>
          <a:ext cx="214314" cy="5703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/>
            <a:t>27</a:t>
          </a:r>
          <a:endParaRPr lang="es-ES" sz="16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0.16667</cdr:x>
      <cdr:y>0.43127</cdr:y>
    </cdr:from>
    <cdr:to>
      <cdr:x>0.22549</cdr:x>
      <cdr:y>0.53908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214446" y="2286016"/>
          <a:ext cx="428628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/>
            <a:t>4</a:t>
          </a:r>
          <a:endParaRPr lang="es-ES" sz="1600" b="1" dirty="0"/>
        </a:p>
      </cdr:txBody>
    </cdr:sp>
  </cdr:relSizeAnchor>
  <cdr:relSizeAnchor xmlns:cdr="http://schemas.openxmlformats.org/drawingml/2006/chartDrawing">
    <cdr:from>
      <cdr:x>0.44118</cdr:x>
      <cdr:y>0.45822</cdr:y>
    </cdr:from>
    <cdr:to>
      <cdr:x>0.4902</cdr:x>
      <cdr:y>0.49865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3214710" y="2428892"/>
          <a:ext cx="35719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/>
            <a:t>7</a:t>
          </a:r>
          <a:endParaRPr lang="es-ES" sz="1600" b="1" dirty="0"/>
        </a:p>
      </cdr:txBody>
    </cdr:sp>
  </cdr:relSizeAnchor>
  <cdr:relSizeAnchor xmlns:cdr="http://schemas.openxmlformats.org/drawingml/2006/chartDrawing">
    <cdr:from>
      <cdr:x>0.28431</cdr:x>
      <cdr:y>0.4717</cdr:y>
    </cdr:from>
    <cdr:to>
      <cdr:x>0.35294</cdr:x>
      <cdr:y>0.53908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2071702" y="2500330"/>
          <a:ext cx="50006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/>
            <a:t>4</a:t>
          </a:r>
          <a:endParaRPr lang="es-ES" sz="1600" b="1" dirty="0"/>
        </a:p>
      </cdr:txBody>
    </cdr:sp>
  </cdr:relSizeAnchor>
  <cdr:relSizeAnchor xmlns:cdr="http://schemas.openxmlformats.org/drawingml/2006/chartDrawing">
    <cdr:from>
      <cdr:x>0.55882</cdr:x>
      <cdr:y>0.44474</cdr:y>
    </cdr:from>
    <cdr:to>
      <cdr:x>0.64706</cdr:x>
      <cdr:y>0.57952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4071966" y="2357454"/>
          <a:ext cx="642942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/>
            <a:t>10</a:t>
          </a:r>
          <a:endParaRPr lang="es-ES" sz="1600" b="1" dirty="0"/>
        </a:p>
      </cdr:txBody>
    </cdr:sp>
  </cdr:relSizeAnchor>
  <cdr:relSizeAnchor xmlns:cdr="http://schemas.openxmlformats.org/drawingml/2006/chartDrawing">
    <cdr:from>
      <cdr:x>0.71569</cdr:x>
      <cdr:y>0.60647</cdr:y>
    </cdr:from>
    <cdr:to>
      <cdr:x>0.84118</cdr:x>
      <cdr:y>0.77898</cdr:y>
    </cdr:to>
    <cdr:sp macro="" textlink="">
      <cdr:nvSpPr>
        <cdr:cNvPr id="6" name="5 CuadroTexto"/>
        <cdr:cNvSpPr txBox="1"/>
      </cdr:nvSpPr>
      <cdr:spPr>
        <a:xfrm xmlns:a="http://schemas.openxmlformats.org/drawingml/2006/main">
          <a:off x="5214974" y="321471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s-ES" sz="1100" dirty="0"/>
        </a:p>
      </cdr:txBody>
    </cdr:sp>
  </cdr:relSizeAnchor>
  <cdr:relSizeAnchor xmlns:cdr="http://schemas.openxmlformats.org/drawingml/2006/chartDrawing">
    <cdr:from>
      <cdr:x>0.71569</cdr:x>
      <cdr:y>0.55256</cdr:y>
    </cdr:from>
    <cdr:to>
      <cdr:x>0.76471</cdr:x>
      <cdr:y>0.63342</cdr:y>
    </cdr:to>
    <cdr:sp macro="" textlink="">
      <cdr:nvSpPr>
        <cdr:cNvPr id="7" name="6 CuadroTexto"/>
        <cdr:cNvSpPr txBox="1"/>
      </cdr:nvSpPr>
      <cdr:spPr>
        <a:xfrm xmlns:a="http://schemas.openxmlformats.org/drawingml/2006/main">
          <a:off x="5214974" y="2928958"/>
          <a:ext cx="35719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/>
            <a:t>2</a:t>
          </a:r>
          <a:endParaRPr lang="es-ES" sz="1600" b="1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0.43269</cdr:x>
      <cdr:y>0.69118</cdr:y>
    </cdr:from>
    <cdr:to>
      <cdr:x>0.48077</cdr:x>
      <cdr:y>0.75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3214710" y="3357586"/>
          <a:ext cx="35719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>
              <a:solidFill>
                <a:schemeClr val="bg1"/>
              </a:solidFill>
            </a:rPr>
            <a:t>2</a:t>
          </a:r>
          <a:endParaRPr lang="es-ES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0.68269</cdr:x>
      <cdr:y>0.47059</cdr:y>
    </cdr:from>
    <cdr:to>
      <cdr:x>0.73077</cdr:x>
      <cdr:y>0.52941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5072098" y="2286016"/>
          <a:ext cx="35719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>
              <a:solidFill>
                <a:schemeClr val="bg1"/>
              </a:solidFill>
            </a:rPr>
            <a:t>13</a:t>
          </a:r>
          <a:endParaRPr lang="es-ES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0.80769</cdr:x>
      <cdr:y>0.23529</cdr:y>
    </cdr:from>
    <cdr:to>
      <cdr:x>0.875</cdr:x>
      <cdr:y>0.32353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6000792" y="1143008"/>
          <a:ext cx="500066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ES" sz="1600" b="1" dirty="0" smtClean="0">
              <a:solidFill>
                <a:schemeClr val="bg1"/>
              </a:solidFill>
            </a:rPr>
            <a:t>17</a:t>
          </a:r>
          <a:endParaRPr lang="es-ES" sz="1600" b="1" dirty="0">
            <a:solidFill>
              <a:schemeClr val="bg1"/>
            </a:solidFill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0.28571</cdr:x>
      <cdr:y>0.55224</cdr:y>
    </cdr:from>
    <cdr:to>
      <cdr:x>0.34286</cdr:x>
      <cdr:y>0.65672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2143140" y="2643206"/>
          <a:ext cx="428628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1600" b="1" dirty="0" smtClean="0"/>
            <a:t>4</a:t>
          </a:r>
          <a:endParaRPr lang="es-ES" sz="1600" b="1" dirty="0"/>
        </a:p>
      </cdr:txBody>
    </cdr:sp>
  </cdr:relSizeAnchor>
  <cdr:relSizeAnchor xmlns:cdr="http://schemas.openxmlformats.org/drawingml/2006/chartDrawing">
    <cdr:from>
      <cdr:x>0.49524</cdr:x>
      <cdr:y>0.55224</cdr:y>
    </cdr:from>
    <cdr:to>
      <cdr:x>0.54286</cdr:x>
      <cdr:y>0.61194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3714776" y="2643206"/>
          <a:ext cx="35719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ES" sz="1600" b="1" dirty="0" smtClean="0"/>
            <a:t>7</a:t>
          </a:r>
          <a:endParaRPr lang="es-ES" sz="1600" b="1" dirty="0"/>
        </a:p>
      </cdr:txBody>
    </cdr:sp>
  </cdr:relSizeAnchor>
  <cdr:relSizeAnchor xmlns:cdr="http://schemas.openxmlformats.org/drawingml/2006/chartDrawing">
    <cdr:from>
      <cdr:x>0.74286</cdr:x>
      <cdr:y>0.26866</cdr:y>
    </cdr:from>
    <cdr:to>
      <cdr:x>0.8</cdr:x>
      <cdr:y>0.34328</cdr:y>
    </cdr:to>
    <cdr:sp macro="" textlink="">
      <cdr:nvSpPr>
        <cdr:cNvPr id="6" name="5 CuadroTexto"/>
        <cdr:cNvSpPr txBox="1"/>
      </cdr:nvSpPr>
      <cdr:spPr>
        <a:xfrm xmlns:a="http://schemas.openxmlformats.org/drawingml/2006/main">
          <a:off x="5572164" y="1285884"/>
          <a:ext cx="42862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ES" sz="1600" b="1" dirty="0" smtClean="0"/>
            <a:t>11</a:t>
          </a:r>
          <a:endParaRPr lang="es-ES" sz="16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ED5B8-B129-44A2-8EB2-CF455647D02C}" type="datetimeFigureOut">
              <a:rPr lang="es-ES" smtClean="0"/>
              <a:pPr/>
              <a:t>29/05/2012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73342-37A2-4887-B8BA-295B066A46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73342-37A2-4887-B8BA-295B066A4650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38EA155-704B-46E8-A79E-ED0577E7252B}" type="datetimeFigureOut">
              <a:rPr lang="es-ES" smtClean="0"/>
              <a:pPr/>
              <a:t>29/05/2012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DE7C305-1C3C-4DBC-883E-45CF45DFD7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8EA155-704B-46E8-A79E-ED0577E7252B}" type="datetimeFigureOut">
              <a:rPr lang="es-ES" smtClean="0"/>
              <a:pPr/>
              <a:t>29/05/2012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E7C305-1C3C-4DBC-883E-45CF45DFD7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38EA155-704B-46E8-A79E-ED0577E7252B}" type="datetimeFigureOut">
              <a:rPr lang="es-ES" smtClean="0"/>
              <a:pPr/>
              <a:t>29/05/2012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E7C305-1C3C-4DBC-883E-45CF45DFD7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8EA155-704B-46E8-A79E-ED0577E7252B}" type="datetimeFigureOut">
              <a:rPr lang="es-ES" smtClean="0"/>
              <a:pPr/>
              <a:t>29/05/2012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E7C305-1C3C-4DBC-883E-45CF45DFD7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8EA155-704B-46E8-A79E-ED0577E7252B}" type="datetimeFigureOut">
              <a:rPr lang="es-ES" smtClean="0"/>
              <a:pPr/>
              <a:t>29/05/2012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DE7C305-1C3C-4DBC-883E-45CF45DFD7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8EA155-704B-46E8-A79E-ED0577E7252B}" type="datetimeFigureOut">
              <a:rPr lang="es-ES" smtClean="0"/>
              <a:pPr/>
              <a:t>29/05/2012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E7C305-1C3C-4DBC-883E-45CF45DFD7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8EA155-704B-46E8-A79E-ED0577E7252B}" type="datetimeFigureOut">
              <a:rPr lang="es-ES" smtClean="0"/>
              <a:pPr/>
              <a:t>29/05/2012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E7C305-1C3C-4DBC-883E-45CF45DFD7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8EA155-704B-46E8-A79E-ED0577E7252B}" type="datetimeFigureOut">
              <a:rPr lang="es-ES" smtClean="0"/>
              <a:pPr/>
              <a:t>29/05/2012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E7C305-1C3C-4DBC-883E-45CF45DFD7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8EA155-704B-46E8-A79E-ED0577E7252B}" type="datetimeFigureOut">
              <a:rPr lang="es-ES" smtClean="0"/>
              <a:pPr/>
              <a:t>29/05/2012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E7C305-1C3C-4DBC-883E-45CF45DFD7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8EA155-704B-46E8-A79E-ED0577E7252B}" type="datetimeFigureOut">
              <a:rPr lang="es-ES" smtClean="0"/>
              <a:pPr/>
              <a:t>29/05/2012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E7C305-1C3C-4DBC-883E-45CF45DFD7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8EA155-704B-46E8-A79E-ED0577E7252B}" type="datetimeFigureOut">
              <a:rPr lang="es-ES" smtClean="0"/>
              <a:pPr/>
              <a:t>29/05/2012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E7C305-1C3C-4DBC-883E-45CF45DFD73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38EA155-704B-46E8-A79E-ED0577E7252B}" type="datetimeFigureOut">
              <a:rPr lang="es-ES" smtClean="0"/>
              <a:pPr/>
              <a:t>29/05/2012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DE7C305-1C3C-4DBC-883E-45CF45DFD7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2643182"/>
            <a:ext cx="7124728" cy="2000264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es-ES" sz="2800" dirty="0" smtClean="0"/>
              <a:t>   </a:t>
            </a:r>
          </a:p>
          <a:p>
            <a:pPr algn="just">
              <a:buNone/>
            </a:pPr>
            <a:endParaRPr lang="es-ES" sz="2800" dirty="0" smtClean="0"/>
          </a:p>
          <a:p>
            <a:pPr algn="ctr">
              <a:buNone/>
            </a:pPr>
            <a:r>
              <a:rPr lang="es-ES" sz="7400" dirty="0" smtClean="0"/>
              <a:t>   </a:t>
            </a:r>
          </a:p>
          <a:p>
            <a:pPr algn="ctr">
              <a:buNone/>
            </a:pPr>
            <a:r>
              <a:rPr lang="es-ES" sz="12800" dirty="0" smtClean="0"/>
              <a:t>ANÁLISIS DEL NÚMERO DE PROPUESTAS ENTREGADAS PARA EL CONCURSO DEL LOGO Y SLOGAN DEL FESTIVAL DE LA CANCIÓN EN INGLÉS 2012</a:t>
            </a:r>
            <a:endParaRPr lang="es-ES" sz="12800" dirty="0"/>
          </a:p>
        </p:txBody>
      </p:sp>
      <p:pic>
        <p:nvPicPr>
          <p:cNvPr id="4" name="3 Imagen" descr="esf201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4.bp.blogspot.com/_ebmann_35yQ/SxhUQqaHG8I/AAAAAAAAACw/9OyY0Ut6ct0/s320/analisis+de+car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1571612"/>
            <a:ext cx="1500198" cy="17370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571481"/>
            <a:ext cx="6255488" cy="500065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Propuestas  4 grado</a:t>
            </a:r>
            <a:endParaRPr lang="es-ES" dirty="0"/>
          </a:p>
        </p:txBody>
      </p:sp>
      <p:graphicFrame>
        <p:nvGraphicFramePr>
          <p:cNvPr id="4" name="8 Gráfico"/>
          <p:cNvGraphicFramePr/>
          <p:nvPr/>
        </p:nvGraphicFramePr>
        <p:xfrm>
          <a:off x="357158" y="1428736"/>
          <a:ext cx="7429552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714612" y="464344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2</a:t>
            </a:r>
            <a:endParaRPr lang="es-E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00042"/>
            <a:ext cx="7239000" cy="462932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Propuestas </a:t>
            </a:r>
            <a:r>
              <a:rPr lang="es-ES" dirty="0" err="1" smtClean="0"/>
              <a:t>clei</a:t>
            </a:r>
            <a:r>
              <a:rPr lang="es-ES" dirty="0" smtClean="0"/>
              <a:t> 3-1 y 3-2</a:t>
            </a:r>
            <a:endParaRPr lang="es-ES" dirty="0"/>
          </a:p>
        </p:txBody>
      </p:sp>
      <p:graphicFrame>
        <p:nvGraphicFramePr>
          <p:cNvPr id="4" name="10 Gráfico"/>
          <p:cNvGraphicFramePr/>
          <p:nvPr/>
        </p:nvGraphicFramePr>
        <p:xfrm>
          <a:off x="285720" y="1357298"/>
          <a:ext cx="750099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00042"/>
            <a:ext cx="7239000" cy="500066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Propuestas </a:t>
            </a:r>
            <a:r>
              <a:rPr lang="es-ES" dirty="0" err="1" smtClean="0"/>
              <a:t>clei</a:t>
            </a:r>
            <a:r>
              <a:rPr lang="es-ES" dirty="0" smtClean="0"/>
              <a:t> 4-1 y 4-2</a:t>
            </a:r>
            <a:endParaRPr lang="es-ES" dirty="0"/>
          </a:p>
        </p:txBody>
      </p:sp>
      <p:graphicFrame>
        <p:nvGraphicFramePr>
          <p:cNvPr id="4" name="9 Gráfico"/>
          <p:cNvGraphicFramePr/>
          <p:nvPr/>
        </p:nvGraphicFramePr>
        <p:xfrm>
          <a:off x="428596" y="1357298"/>
          <a:ext cx="7429552" cy="5143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14290"/>
            <a:ext cx="7239000" cy="1143000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ES" sz="3600" dirty="0" smtClean="0"/>
              <a:t>PROPUESTAS ENTREGADAS POR SECCIÓN</a:t>
            </a:r>
            <a:endParaRPr lang="es-ES" sz="3600" dirty="0"/>
          </a:p>
        </p:txBody>
      </p:sp>
      <p:graphicFrame>
        <p:nvGraphicFramePr>
          <p:cNvPr id="4" name="13 Gráfico"/>
          <p:cNvGraphicFramePr>
            <a:graphicFrameLocks noGrp="1"/>
          </p:cNvGraphicFramePr>
          <p:nvPr>
            <p:ph idx="1"/>
          </p:nvPr>
        </p:nvGraphicFramePr>
        <p:xfrm>
          <a:off x="214282" y="1500174"/>
          <a:ext cx="785818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643042" y="50006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33</a:t>
            </a:r>
            <a:endParaRPr lang="es-E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/>
            <a:r>
              <a:rPr lang="es-ES" dirty="0" smtClean="0"/>
              <a:t>PROPUESTAS POR GRADOS</a:t>
            </a:r>
            <a:endParaRPr lang="es-ES" dirty="0"/>
          </a:p>
        </p:txBody>
      </p:sp>
      <p:graphicFrame>
        <p:nvGraphicFramePr>
          <p:cNvPr id="4" name="11 Gráfico"/>
          <p:cNvGraphicFramePr/>
          <p:nvPr/>
        </p:nvGraphicFramePr>
        <p:xfrm>
          <a:off x="500034" y="1500174"/>
          <a:ext cx="728667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357950" y="507207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11</a:t>
            </a:r>
            <a:endParaRPr lang="es-E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71438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/>
            <a:r>
              <a:rPr lang="es-ES" dirty="0" smtClean="0"/>
              <a:t>PROPUESTAS GRADOS 10 Y 11 </a:t>
            </a:r>
            <a:endParaRPr lang="es-ES" dirty="0"/>
          </a:p>
        </p:txBody>
      </p:sp>
      <p:graphicFrame>
        <p:nvGraphicFramePr>
          <p:cNvPr id="5" name="3 Gráfico"/>
          <p:cNvGraphicFramePr/>
          <p:nvPr/>
        </p:nvGraphicFramePr>
        <p:xfrm>
          <a:off x="285720" y="1142984"/>
          <a:ext cx="7715304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642918"/>
            <a:ext cx="7239000" cy="537192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PROPUESTAS  GRADO 9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9724"/>
          <a:ext cx="7239000" cy="4891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500042"/>
            <a:ext cx="7000924" cy="571504"/>
          </a:xfrm>
          <a:solidFill>
            <a:schemeClr val="accent2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PROPUESTAS GRADO 8</a:t>
            </a:r>
            <a:endParaRPr lang="es-ES" dirty="0"/>
          </a:p>
        </p:txBody>
      </p:sp>
      <p:graphicFrame>
        <p:nvGraphicFramePr>
          <p:cNvPr id="4" name="4 Gráfico"/>
          <p:cNvGraphicFramePr/>
          <p:nvPr/>
        </p:nvGraphicFramePr>
        <p:xfrm>
          <a:off x="428596" y="1357298"/>
          <a:ext cx="7500990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2000232" y="464344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13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4414" y="500042"/>
            <a:ext cx="6572296" cy="571504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PROPUESTAS GRADO 7</a:t>
            </a:r>
            <a:endParaRPr lang="es-ES" dirty="0"/>
          </a:p>
        </p:txBody>
      </p:sp>
      <p:graphicFrame>
        <p:nvGraphicFramePr>
          <p:cNvPr id="4" name="5 Gráfico"/>
          <p:cNvGraphicFramePr>
            <a:graphicFrameLocks noGrp="1"/>
          </p:cNvGraphicFramePr>
          <p:nvPr>
            <p:ph idx="1"/>
          </p:nvPr>
        </p:nvGraphicFramePr>
        <p:xfrm>
          <a:off x="642910" y="1285860"/>
          <a:ext cx="7472386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85852" y="428605"/>
            <a:ext cx="6357982" cy="500065"/>
          </a:xfrm>
          <a:solidFill>
            <a:schemeClr val="accent2">
              <a:lumMod val="75000"/>
            </a:schemeClr>
          </a:solidFill>
        </p:spPr>
        <p:txBody>
          <a:bodyPr>
            <a:normAutofit fontScale="85000" lnSpcReduction="20000"/>
          </a:bodyPr>
          <a:lstStyle/>
          <a:p>
            <a:pPr algn="ctr"/>
            <a:r>
              <a:rPr lang="es-ES" sz="38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ea typeface="+mj-ea"/>
                <a:cs typeface="+mj-cs"/>
              </a:rPr>
              <a:t>PROPUESTAS GRADO 6</a:t>
            </a:r>
            <a:endParaRPr lang="es-ES" dirty="0"/>
          </a:p>
        </p:txBody>
      </p:sp>
      <p:graphicFrame>
        <p:nvGraphicFramePr>
          <p:cNvPr id="4" name="6 Gráfico"/>
          <p:cNvGraphicFramePr/>
          <p:nvPr/>
        </p:nvGraphicFramePr>
        <p:xfrm>
          <a:off x="357158" y="1428736"/>
          <a:ext cx="7572428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428605"/>
            <a:ext cx="6572296" cy="571503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Propuestas grado 5</a:t>
            </a:r>
            <a:endParaRPr lang="es-ES" dirty="0"/>
          </a:p>
        </p:txBody>
      </p:sp>
      <p:graphicFrame>
        <p:nvGraphicFramePr>
          <p:cNvPr id="4" name="7 Gráfico"/>
          <p:cNvGraphicFramePr/>
          <p:nvPr/>
        </p:nvGraphicFramePr>
        <p:xfrm>
          <a:off x="642910" y="1142984"/>
          <a:ext cx="7215238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858016" y="24288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27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</TotalTime>
  <Words>119</Words>
  <Application>Microsoft Office PowerPoint</Application>
  <PresentationFormat>Presentación en pantalla (4:3)</PresentationFormat>
  <Paragraphs>70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Opulento</vt:lpstr>
      <vt:lpstr>Diapositiva 1</vt:lpstr>
      <vt:lpstr>PROPUESTAS ENTREGADAS POR SECCIÓN</vt:lpstr>
      <vt:lpstr>PROPUESTAS POR GRADOS</vt:lpstr>
      <vt:lpstr>PROPUESTAS GRADOS 10 Y 11 </vt:lpstr>
      <vt:lpstr>PROPUESTAS  GRADO 9</vt:lpstr>
      <vt:lpstr>PROPUESTAS GRADO 8</vt:lpstr>
      <vt:lpstr>PROPUESTAS GRADO 7</vt:lpstr>
      <vt:lpstr>Diapositiva 8</vt:lpstr>
      <vt:lpstr>Propuestas grado 5</vt:lpstr>
      <vt:lpstr>Propuestas  4 grado</vt:lpstr>
      <vt:lpstr>Propuestas clei 3-1 y 3-2</vt:lpstr>
      <vt:lpstr>Propuestas clei 4-1 y 4-2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Valued Acer Customer</dc:creator>
  <cp:lastModifiedBy>Personal</cp:lastModifiedBy>
  <cp:revision>56</cp:revision>
  <dcterms:created xsi:type="dcterms:W3CDTF">2012-05-09T02:01:16Z</dcterms:created>
  <dcterms:modified xsi:type="dcterms:W3CDTF">2012-05-30T04:57:13Z</dcterms:modified>
</cp:coreProperties>
</file>