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ppt/drawings/drawing8.xml" ContentType="application/vnd.openxmlformats-officedocument.drawingml.chartshapes+xml"/>
  <Override PartName="/ppt/charts/chart10.xml" ContentType="application/vnd.openxmlformats-officedocument.drawingml.chart+xml"/>
  <Override PartName="/ppt/drawings/drawing9.xml" ContentType="application/vnd.openxmlformats-officedocument.drawingml.chartshapes+xml"/>
  <Override PartName="/ppt/charts/chart11.xml" ContentType="application/vnd.openxmlformats-officedocument.drawingml.chart+xml"/>
  <Override PartName="/ppt/drawings/drawing10.xml" ContentType="application/vnd.openxmlformats-officedocument.drawingml.chartshapes+xml"/>
  <Override PartName="/ppt/charts/chart12.xml" ContentType="application/vnd.openxmlformats-officedocument.drawingml.chart+xml"/>
  <Override PartName="/ppt/drawings/drawing11.xml" ContentType="application/vnd.openxmlformats-officedocument.drawingml.chartshapes+xml"/>
  <Override PartName="/ppt/charts/chart13.xml" ContentType="application/vnd.openxmlformats-officedocument.drawingml.chart+xml"/>
  <Override PartName="/ppt/drawings/drawing12.xml" ContentType="application/vnd.openxmlformats-officedocument.drawingml.chartshapes+xml"/>
  <Override PartName="/ppt/charts/chart14.xml" ContentType="application/vnd.openxmlformats-officedocument.drawingml.chart+xml"/>
  <Override PartName="/ppt/drawings/drawing1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CCFFFF"/>
    <a:srgbClr val="FF6699"/>
    <a:srgbClr val="FFFF66"/>
    <a:srgbClr val="00CC00"/>
    <a:srgbClr val="FF6600"/>
    <a:srgbClr val="FFFFCC"/>
    <a:srgbClr val="800080"/>
    <a:srgbClr val="FF99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Carlos\Mis%20documentos\Graficas%20propuestas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G:\Tabulacion%20sobre%20los%20logos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G:\Tabulacion%20sobre%20los%20logos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G:\Tabulacion%20sobre%20los%20logos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G:\Tabulacion%20sobre%20los%20logos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G:\Tabulacion%20sobre%20los%20logo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Tabulacion%20sobre%20los%20logo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G:\Tabulacion%20sobre%20los%20logo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Tabulacion%20sobre%20los%20logos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G:\Tabulacion%20sobre%20los%20logos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G:\Tabulacion%20sobre%20los%20logos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G:\Tabulacion%20sobre%20los%20logos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G:\Tabulacion%20sobre%20los%20logos.xlsx" TargetMode="External"/><Relationship Id="rId1" Type="http://schemas.openxmlformats.org/officeDocument/2006/relationships/image" Target="../media/image3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rgbClr val="002060"/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sideWall>
      <c:thickness val="0"/>
      <c:spPr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c:spPr>
    </c:sideWall>
    <c:backWall>
      <c:thickness val="0"/>
      <c:spPr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7.716049382716049E-3"/>
          <c:y val="0"/>
          <c:w val="0.99156119373967155"/>
          <c:h val="0.91248890015229911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slope"/>
              <a:contourClr>
                <a:srgbClr val="000000"/>
              </a:contourClr>
            </a:sp3d>
          </c:spPr>
          <c:invertIfNegative val="0"/>
          <c:cat>
            <c:strRef>
              <c:f>Hoja1!$B$140:$B$144</c:f>
              <c:strCache>
                <c:ptCount val="5"/>
                <c:pt idx="0">
                  <c:v>MEDIA</c:v>
                </c:pt>
                <c:pt idx="1">
                  <c:v>BASICA</c:v>
                </c:pt>
                <c:pt idx="2">
                  <c:v>PRIMARIA</c:v>
                </c:pt>
                <c:pt idx="3">
                  <c:v>NOCTURNA</c:v>
                </c:pt>
                <c:pt idx="4">
                  <c:v>TOTAL</c:v>
                </c:pt>
              </c:strCache>
            </c:strRef>
          </c:cat>
          <c:val>
            <c:numRef>
              <c:f>Hoja1!$C$140:$C$144</c:f>
              <c:numCache>
                <c:formatCode>General</c:formatCode>
                <c:ptCount val="5"/>
                <c:pt idx="0">
                  <c:v>33</c:v>
                </c:pt>
                <c:pt idx="1">
                  <c:v>197</c:v>
                </c:pt>
                <c:pt idx="2">
                  <c:v>44</c:v>
                </c:pt>
                <c:pt idx="3">
                  <c:v>39</c:v>
                </c:pt>
                <c:pt idx="4">
                  <c:v>313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0836992"/>
        <c:axId val="70838528"/>
        <c:axId val="0"/>
      </c:bar3DChart>
      <c:catAx>
        <c:axId val="708369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s-CO"/>
          </a:p>
        </c:txPr>
        <c:crossAx val="70838528"/>
        <c:crosses val="autoZero"/>
        <c:auto val="1"/>
        <c:lblAlgn val="ctr"/>
        <c:lblOffset val="100"/>
        <c:noMultiLvlLbl val="0"/>
      </c:catAx>
      <c:valAx>
        <c:axId val="7083852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70836992"/>
        <c:crosses val="autoZero"/>
        <c:crossBetween val="between"/>
      </c:valAx>
      <c:spPr>
        <a:solidFill>
          <a:schemeClr val="accent6">
            <a:lumMod val="60000"/>
            <a:lumOff val="40000"/>
          </a:schemeClr>
        </a:solidFill>
      </c:spPr>
    </c:plotArea>
    <c:plotVisOnly val="1"/>
    <c:dispBlanksAs val="gap"/>
    <c:showDLblsOverMax val="0"/>
  </c:chart>
  <c:spPr>
    <a:solidFill>
      <a:schemeClr val="bg1"/>
    </a:solidFill>
    <a:effectLst>
      <a:glow rad="228600">
        <a:schemeClr val="accent5">
          <a:satMod val="175000"/>
          <a:alpha val="40000"/>
        </a:schemeClr>
      </a:glow>
    </a:effectLst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solidFill>
          <a:srgbClr val="FFC000"/>
        </a:solidFill>
      </c:spPr>
    </c:floor>
    <c:sideWall>
      <c:thickness val="0"/>
      <c:spPr>
        <a:solidFill>
          <a:srgbClr val="FFFF99"/>
        </a:solidFill>
      </c:spPr>
    </c:sideWall>
    <c:backWall>
      <c:thickness val="0"/>
      <c:spPr>
        <a:solidFill>
          <a:srgbClr val="FFFF99"/>
        </a:solidFill>
      </c:spPr>
    </c:backWall>
    <c:plotArea>
      <c:layout>
        <c:manualLayout>
          <c:layoutTarget val="inner"/>
          <c:xMode val="edge"/>
          <c:yMode val="edge"/>
          <c:x val="6.6292909603248865E-2"/>
          <c:y val="5.3229087336518079E-2"/>
          <c:w val="0.93370709039675115"/>
          <c:h val="0.84864118601955674"/>
        </c:manualLayout>
      </c:layout>
      <c:bar3D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3">
                    <a:lumMod val="75000"/>
                    <a:shade val="30000"/>
                    <a:satMod val="115000"/>
                  </a:schemeClr>
                </a:gs>
                <a:gs pos="50000">
                  <a:schemeClr val="accent3">
                    <a:lumMod val="75000"/>
                    <a:shade val="67500"/>
                    <a:satMod val="115000"/>
                  </a:schemeClr>
                </a:gs>
                <a:gs pos="100000">
                  <a:schemeClr val="accent3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cat>
            <c:strRef>
              <c:f>Hoja3!$K$93:$K$99</c:f>
              <c:strCache>
                <c:ptCount val="7"/>
                <c:pt idx="0">
                  <c:v>6º1</c:v>
                </c:pt>
                <c:pt idx="1">
                  <c:v>6º2</c:v>
                </c:pt>
                <c:pt idx="2">
                  <c:v>6º3</c:v>
                </c:pt>
                <c:pt idx="3">
                  <c:v>6º4</c:v>
                </c:pt>
                <c:pt idx="4">
                  <c:v>6º5</c:v>
                </c:pt>
                <c:pt idx="5">
                  <c:v>6º6</c:v>
                </c:pt>
                <c:pt idx="6">
                  <c:v>6º7</c:v>
                </c:pt>
              </c:strCache>
            </c:strRef>
          </c:cat>
          <c:val>
            <c:numRef>
              <c:f>Hoja3!$L$93:$L$99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062720"/>
        <c:axId val="34064640"/>
        <c:axId val="0"/>
      </c:bar3DChart>
      <c:catAx>
        <c:axId val="34062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s-CO"/>
          </a:p>
        </c:txPr>
        <c:crossAx val="34064640"/>
        <c:crosses val="autoZero"/>
        <c:auto val="1"/>
        <c:lblAlgn val="ctr"/>
        <c:lblOffset val="100"/>
        <c:noMultiLvlLbl val="0"/>
      </c:catAx>
      <c:valAx>
        <c:axId val="34064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s-CO"/>
          </a:p>
        </c:txPr>
        <c:crossAx val="34062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solidFill>
          <a:schemeClr val="tx1"/>
        </a:solidFill>
      </c:spPr>
    </c:floor>
    <c:sideWall>
      <c:thickness val="0"/>
      <c:spPr>
        <a:solidFill>
          <a:srgbClr val="0070C0"/>
        </a:solidFill>
      </c:spPr>
    </c:sideWall>
    <c:backWall>
      <c:thickness val="0"/>
      <c:spPr>
        <a:solidFill>
          <a:srgbClr val="CC99FF"/>
        </a:solidFill>
      </c:spPr>
    </c:backWall>
    <c:plotArea>
      <c:layout>
        <c:manualLayout>
          <c:layoutTarget val="inner"/>
          <c:xMode val="edge"/>
          <c:yMode val="edge"/>
          <c:x val="8.7141755204587404E-2"/>
          <c:y val="3.3641010373847348E-2"/>
          <c:w val="0.91285824479541255"/>
          <c:h val="0.91633057928204054"/>
        </c:manualLayout>
      </c:layout>
      <c:bar3DChart>
        <c:barDir val="col"/>
        <c:grouping val="stack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39700" prst="cross"/>
            </a:sp3d>
          </c:spPr>
          <c:invertIfNegative val="0"/>
          <c:cat>
            <c:strRef>
              <c:f>Hoja3!$J$110:$J$112</c:f>
              <c:strCache>
                <c:ptCount val="3"/>
                <c:pt idx="0">
                  <c:v>Clei 3</c:v>
                </c:pt>
                <c:pt idx="1">
                  <c:v>Clei 4</c:v>
                </c:pt>
                <c:pt idx="2">
                  <c:v>Clei 6</c:v>
                </c:pt>
              </c:strCache>
            </c:strRef>
          </c:cat>
          <c:val>
            <c:numRef>
              <c:f>Hoja3!$K$110:$K$112</c:f>
              <c:numCache>
                <c:formatCode>General</c:formatCode>
                <c:ptCount val="3"/>
                <c:pt idx="0">
                  <c:v>20</c:v>
                </c:pt>
                <c:pt idx="1">
                  <c:v>25</c:v>
                </c:pt>
                <c:pt idx="2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272512"/>
        <c:axId val="30447488"/>
        <c:axId val="0"/>
      </c:bar3DChart>
      <c:catAx>
        <c:axId val="302725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s-CO"/>
          </a:p>
        </c:txPr>
        <c:crossAx val="30447488"/>
        <c:crosses val="autoZero"/>
        <c:auto val="1"/>
        <c:lblAlgn val="ctr"/>
        <c:lblOffset val="100"/>
        <c:noMultiLvlLbl val="0"/>
      </c:catAx>
      <c:valAx>
        <c:axId val="30447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s-CO"/>
          </a:p>
        </c:txPr>
        <c:crossAx val="30272512"/>
        <c:crosses val="autoZero"/>
        <c:crossBetween val="between"/>
      </c:valAx>
      <c:spPr>
        <a:effectLst>
          <a:glow rad="101600">
            <a:schemeClr val="accent5">
              <a:satMod val="175000"/>
              <a:alpha val="40000"/>
            </a:schemeClr>
          </a:glow>
        </a:effectLst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solidFill>
          <a:srgbClr val="FFFF99"/>
        </a:solidFill>
      </c:spPr>
    </c:floor>
    <c:sideWall>
      <c:thickness val="0"/>
      <c:spPr>
        <a:solidFill>
          <a:srgbClr val="CCFFFF"/>
        </a:solidFill>
        <a:ln>
          <a:solidFill>
            <a:schemeClr val="tx1"/>
          </a:solidFill>
        </a:ln>
      </c:spPr>
    </c:sideWall>
    <c:backWall>
      <c:thickness val="0"/>
      <c:spPr>
        <a:solidFill>
          <a:srgbClr val="CCFFFF"/>
        </a:solidFill>
        <a:ln>
          <a:solidFill>
            <a:schemeClr val="tx1"/>
          </a:solidFill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800080">
                    <a:tint val="66000"/>
                    <a:satMod val="160000"/>
                  </a:srgbClr>
                </a:gs>
                <a:gs pos="50000">
                  <a:srgbClr val="800080">
                    <a:tint val="44500"/>
                    <a:satMod val="160000"/>
                  </a:srgbClr>
                </a:gs>
                <a:gs pos="100000">
                  <a:srgbClr val="80008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</c:spPr>
          <c:invertIfNegative val="0"/>
          <c:cat>
            <c:strRef>
              <c:f>Hoja3!$J$124:$J$125</c:f>
              <c:strCache>
                <c:ptCount val="2"/>
                <c:pt idx="0">
                  <c:v>3º1</c:v>
                </c:pt>
                <c:pt idx="1">
                  <c:v>3º2</c:v>
                </c:pt>
              </c:strCache>
            </c:strRef>
          </c:cat>
          <c:val>
            <c:numRef>
              <c:f>Hoja3!$K$124:$K$125</c:f>
              <c:numCache>
                <c:formatCode>General</c:formatCode>
                <c:ptCount val="2"/>
                <c:pt idx="0">
                  <c:v>15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8720896"/>
        <c:axId val="69197824"/>
        <c:axId val="0"/>
      </c:bar3DChart>
      <c:catAx>
        <c:axId val="68720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s-CO"/>
          </a:p>
        </c:txPr>
        <c:crossAx val="69197824"/>
        <c:crosses val="autoZero"/>
        <c:auto val="1"/>
        <c:lblAlgn val="ctr"/>
        <c:lblOffset val="100"/>
        <c:noMultiLvlLbl val="0"/>
      </c:catAx>
      <c:valAx>
        <c:axId val="69197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s-CO"/>
          </a:p>
        </c:txPr>
        <c:crossAx val="68720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rgbClr val="7030A0"/>
        </a:solidFill>
        <a:ln>
          <a:solidFill>
            <a:schemeClr val="bg1"/>
          </a:solidFill>
        </a:ln>
      </c:spPr>
    </c:floor>
    <c:sideWall>
      <c:thickness val="0"/>
      <c:spPr>
        <a:solidFill>
          <a:srgbClr val="FF9966"/>
        </a:solidFill>
      </c:spPr>
    </c:sideWall>
    <c:backWall>
      <c:thickness val="0"/>
      <c:spPr>
        <a:solidFill>
          <a:srgbClr val="FF9966"/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FFFFCC"/>
            </a:solidFill>
            <a:ln>
              <a:solidFill>
                <a:srgbClr val="80008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cat>
            <c:strRef>
              <c:f>Hoja3!$J$142:$J$143</c:f>
              <c:strCache>
                <c:ptCount val="2"/>
                <c:pt idx="0">
                  <c:v>4º1</c:v>
                </c:pt>
                <c:pt idx="1">
                  <c:v>4º2</c:v>
                </c:pt>
              </c:strCache>
            </c:strRef>
          </c:cat>
          <c:val>
            <c:numRef>
              <c:f>Hoja3!$K$142:$K$143</c:f>
              <c:numCache>
                <c:formatCode>General</c:formatCode>
                <c:ptCount val="2"/>
                <c:pt idx="0">
                  <c:v>23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298432"/>
        <c:axId val="69324800"/>
        <c:axId val="0"/>
      </c:bar3DChart>
      <c:catAx>
        <c:axId val="69298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s-CO"/>
          </a:p>
        </c:txPr>
        <c:crossAx val="69324800"/>
        <c:crosses val="autoZero"/>
        <c:auto val="1"/>
        <c:lblAlgn val="ctr"/>
        <c:lblOffset val="100"/>
        <c:noMultiLvlLbl val="0"/>
      </c:catAx>
      <c:valAx>
        <c:axId val="69324800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s-CO"/>
          </a:p>
        </c:txPr>
        <c:crossAx val="69298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solidFill>
          <a:srgbClr val="FFFF66"/>
        </a:solidFill>
        <a:ln>
          <a:solidFill>
            <a:schemeClr val="bg1">
              <a:lumMod val="95000"/>
            </a:schemeClr>
          </a:solidFill>
        </a:ln>
      </c:spPr>
    </c:floor>
    <c:sideWall>
      <c:thickness val="0"/>
      <c:spPr>
        <a:solidFill>
          <a:srgbClr val="00CC00"/>
        </a:solidFill>
      </c:spPr>
    </c:sideWall>
    <c:backWall>
      <c:thickness val="0"/>
      <c:spPr>
        <a:solidFill>
          <a:srgbClr val="00CC00"/>
        </a:solidFill>
      </c:spPr>
    </c:backWall>
    <c:plotArea>
      <c:layout>
        <c:manualLayout>
          <c:layoutTarget val="inner"/>
          <c:xMode val="edge"/>
          <c:yMode val="edge"/>
          <c:x val="7.4711195121621998E-2"/>
          <c:y val="3.1203255998930875E-2"/>
          <c:w val="0.92029171857888803"/>
          <c:h val="0.87151209389432915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rgbClr val="FF6600"/>
            </a:soli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  <a:contourClr>
                <a:srgbClr val="000000"/>
              </a:contourClr>
            </a:sp3d>
          </c:spPr>
          <c:invertIfNegative val="0"/>
          <c:cat>
            <c:strRef>
              <c:f>Hoja3!$J$156:$J$157</c:f>
              <c:strCache>
                <c:ptCount val="2"/>
                <c:pt idx="0">
                  <c:v>6º1</c:v>
                </c:pt>
                <c:pt idx="1">
                  <c:v>6º2</c:v>
                </c:pt>
              </c:strCache>
            </c:strRef>
          </c:cat>
          <c:val>
            <c:numRef>
              <c:f>Hoja3!$K$156:$K$157</c:f>
              <c:numCache>
                <c:formatCode>General</c:formatCode>
                <c:ptCount val="2"/>
                <c:pt idx="0">
                  <c:v>24</c:v>
                </c:pt>
                <c:pt idx="1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9391872"/>
        <c:axId val="69397888"/>
        <c:axId val="69280192"/>
      </c:bar3DChart>
      <c:catAx>
        <c:axId val="69391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s-CO"/>
          </a:p>
        </c:txPr>
        <c:crossAx val="69397888"/>
        <c:crosses val="autoZero"/>
        <c:auto val="1"/>
        <c:lblAlgn val="ctr"/>
        <c:lblOffset val="100"/>
        <c:noMultiLvlLbl val="0"/>
      </c:catAx>
      <c:valAx>
        <c:axId val="6939788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s-CO"/>
          </a:p>
        </c:txPr>
        <c:crossAx val="69391872"/>
        <c:crosses val="autoZero"/>
        <c:crossBetween val="between"/>
      </c:valAx>
      <c:serAx>
        <c:axId val="69280192"/>
        <c:scaling>
          <c:orientation val="minMax"/>
        </c:scaling>
        <c:delete val="1"/>
        <c:axPos val="b"/>
        <c:majorTickMark val="out"/>
        <c:minorTickMark val="none"/>
        <c:tickLblPos val="nextTo"/>
        <c:crossAx val="69397888"/>
        <c:crosses val="autoZero"/>
      </c:ser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accent2">
            <a:lumMod val="50000"/>
          </a:schemeClr>
        </a:solidFill>
      </c:spPr>
    </c:floor>
    <c:sideWall>
      <c:thickness val="0"/>
      <c:spPr>
        <a:gradFill flip="none"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3500000" scaled="1"/>
          <a:tileRect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sideWall>
    <c:backWall>
      <c:thickness val="0"/>
      <c:spPr>
        <a:gradFill flip="none"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3500000" scaled="1"/>
          <a:tileRect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4.5813648293963255E-2"/>
          <c:y val="2.3151917671248134E-4"/>
          <c:w val="0.94168635170603676"/>
          <c:h val="0.92477617252401878"/>
        </c:manualLayout>
      </c:layout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Hoja1!$B$26:$B$36</c:f>
              <c:strCache>
                <c:ptCount val="11"/>
                <c:pt idx="0">
                  <c:v>4°</c:v>
                </c:pt>
                <c:pt idx="1">
                  <c:v>5°</c:v>
                </c:pt>
                <c:pt idx="2">
                  <c:v>6°</c:v>
                </c:pt>
                <c:pt idx="3">
                  <c:v>7°</c:v>
                </c:pt>
                <c:pt idx="4">
                  <c:v>8°</c:v>
                </c:pt>
                <c:pt idx="5">
                  <c:v>9°</c:v>
                </c:pt>
                <c:pt idx="6">
                  <c:v>10°</c:v>
                </c:pt>
                <c:pt idx="7">
                  <c:v>11°</c:v>
                </c:pt>
                <c:pt idx="8">
                  <c:v>CLEI 3</c:v>
                </c:pt>
                <c:pt idx="9">
                  <c:v>CLEI 4</c:v>
                </c:pt>
                <c:pt idx="10">
                  <c:v>CLEI 6</c:v>
                </c:pt>
              </c:strCache>
            </c:strRef>
          </c:cat>
          <c:val>
            <c:numRef>
              <c:f>Hoja1!$C$26:$C$36</c:f>
              <c:numCache>
                <c:formatCode>General</c:formatCode>
                <c:ptCount val="11"/>
                <c:pt idx="0">
                  <c:v>25</c:v>
                </c:pt>
                <c:pt idx="1">
                  <c:v>27</c:v>
                </c:pt>
                <c:pt idx="2">
                  <c:v>10</c:v>
                </c:pt>
                <c:pt idx="3">
                  <c:v>64</c:v>
                </c:pt>
                <c:pt idx="4">
                  <c:v>87</c:v>
                </c:pt>
                <c:pt idx="5">
                  <c:v>62</c:v>
                </c:pt>
                <c:pt idx="6">
                  <c:v>104</c:v>
                </c:pt>
                <c:pt idx="7">
                  <c:v>62</c:v>
                </c:pt>
                <c:pt idx="8">
                  <c:v>20</c:v>
                </c:pt>
                <c:pt idx="9">
                  <c:v>25</c:v>
                </c:pt>
                <c:pt idx="10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5740288"/>
        <c:axId val="75741824"/>
        <c:axId val="0"/>
      </c:bar3DChart>
      <c:catAx>
        <c:axId val="75740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chemeClr val="bg1"/>
                </a:solidFill>
              </a:defRPr>
            </a:pPr>
            <a:endParaRPr lang="es-CO"/>
          </a:p>
        </c:txPr>
        <c:crossAx val="75741824"/>
        <c:crosses val="autoZero"/>
        <c:auto val="1"/>
        <c:lblAlgn val="ctr"/>
        <c:lblOffset val="100"/>
        <c:noMultiLvlLbl val="0"/>
      </c:catAx>
      <c:valAx>
        <c:axId val="7574182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75740288"/>
        <c:crosses val="autoZero"/>
        <c:crossBetween val="between"/>
      </c:valAx>
    </c:plotArea>
    <c:plotVisOnly val="1"/>
    <c:dispBlanksAs val="gap"/>
    <c:showDLblsOverMax val="0"/>
  </c:chart>
  <c:spPr>
    <a:solidFill>
      <a:srgbClr val="FF0000"/>
    </a:solidFill>
    <a:ln w="9525" cap="flat" cmpd="sng" algn="ctr">
      <a:solidFill>
        <a:schemeClr val="accent2">
          <a:shade val="95000"/>
          <a:satMod val="105000"/>
        </a:schemeClr>
      </a:solidFill>
      <a:prstDash val="solid"/>
    </a:ln>
    <a:effectLst>
      <a:glow rad="228600">
        <a:schemeClr val="accent5">
          <a:satMod val="175000"/>
          <a:alpha val="40000"/>
        </a:schemeClr>
      </a:glow>
      <a:outerShdw blurRad="40000" dist="23000" dir="5400000" rotWithShape="0">
        <a:srgbClr val="000000">
          <a:alpha val="35000"/>
        </a:srgbClr>
      </a:outerShd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es-CO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sideWall>
      <c:thickness val="0"/>
      <c:spPr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sideWall>
    <c:backWall>
      <c:thickness val="0"/>
      <c:spPr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Hoja1!$J$3:$J$4</c:f>
              <c:strCache>
                <c:ptCount val="2"/>
                <c:pt idx="0">
                  <c:v>10º</c:v>
                </c:pt>
                <c:pt idx="1">
                  <c:v>11º</c:v>
                </c:pt>
              </c:strCache>
            </c:strRef>
          </c:cat>
          <c:val>
            <c:numRef>
              <c:f>Hoja1!$K$3:$K$4</c:f>
              <c:numCache>
                <c:formatCode>General</c:formatCode>
                <c:ptCount val="2"/>
                <c:pt idx="0">
                  <c:v>104</c:v>
                </c:pt>
                <c:pt idx="1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5787648"/>
        <c:axId val="75801728"/>
        <c:axId val="0"/>
      </c:bar3DChart>
      <c:catAx>
        <c:axId val="75787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s-CO"/>
          </a:p>
        </c:txPr>
        <c:crossAx val="75801728"/>
        <c:crosses val="autoZero"/>
        <c:auto val="1"/>
        <c:lblAlgn val="ctr"/>
        <c:lblOffset val="100"/>
        <c:noMultiLvlLbl val="0"/>
      </c:catAx>
      <c:valAx>
        <c:axId val="75801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s-CO"/>
          </a:p>
        </c:txPr>
        <c:crossAx val="75787648"/>
        <c:crosses val="autoZero"/>
        <c:crossBetween val="between"/>
      </c:valAx>
      <c:spPr>
        <a:effectLst>
          <a:glow rad="139700">
            <a:schemeClr val="accent5">
              <a:satMod val="175000"/>
              <a:alpha val="40000"/>
            </a:schemeClr>
          </a:glow>
        </a:effectLst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rgbClr val="FFFF66"/>
        </a:solidFill>
      </c:spPr>
    </c:floor>
    <c:sideWall>
      <c:thickness val="0"/>
      <c:spPr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sideWall>
    <c:backWall>
      <c:thickness val="0"/>
      <c:spPr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cat>
            <c:strRef>
              <c:f>Hoja3!$J$172:$J$175</c:f>
              <c:strCache>
                <c:ptCount val="4"/>
                <c:pt idx="0">
                  <c:v>11º1</c:v>
                </c:pt>
                <c:pt idx="1">
                  <c:v>11º2</c:v>
                </c:pt>
                <c:pt idx="2">
                  <c:v>11º3</c:v>
                </c:pt>
                <c:pt idx="3">
                  <c:v>11º4</c:v>
                </c:pt>
              </c:strCache>
            </c:strRef>
          </c:cat>
          <c:val>
            <c:numRef>
              <c:f>Hoja3!$K$172:$K$175</c:f>
              <c:numCache>
                <c:formatCode>General</c:formatCode>
                <c:ptCount val="4"/>
                <c:pt idx="0">
                  <c:v>15</c:v>
                </c:pt>
                <c:pt idx="1">
                  <c:v>22</c:v>
                </c:pt>
                <c:pt idx="2">
                  <c:v>7</c:v>
                </c:pt>
                <c:pt idx="3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9583232"/>
        <c:axId val="69584768"/>
        <c:axId val="0"/>
      </c:bar3DChart>
      <c:catAx>
        <c:axId val="69583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s-CO"/>
          </a:p>
        </c:txPr>
        <c:crossAx val="69584768"/>
        <c:crosses val="autoZero"/>
        <c:auto val="1"/>
        <c:lblAlgn val="ctr"/>
        <c:lblOffset val="100"/>
        <c:noMultiLvlLbl val="0"/>
      </c:catAx>
      <c:valAx>
        <c:axId val="69584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s-CO"/>
          </a:p>
        </c:txPr>
        <c:crossAx val="69583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solidFill>
          <a:srgbClr val="660033"/>
        </a:solidFill>
        <a:scene3d>
          <a:camera prst="orthographicFront"/>
          <a:lightRig rig="threePt" dir="t"/>
        </a:scene3d>
        <a:sp3d>
          <a:bevelT w="114300" prst="artDeco"/>
          <a:contourClr>
            <a:srgbClr val="000000"/>
          </a:contourClr>
        </a:sp3d>
      </c:spPr>
    </c:floor>
    <c:sideWall>
      <c:thickness val="0"/>
      <c:spPr>
        <a:solidFill>
          <a:srgbClr val="CCFFFF"/>
        </a:solidFill>
      </c:spPr>
    </c:sideWall>
    <c:backWall>
      <c:thickness val="0"/>
      <c:spPr>
        <a:solidFill>
          <a:srgbClr val="CCFFFF"/>
        </a:solidFill>
      </c:spPr>
    </c:backWall>
    <c:plotArea>
      <c:layout>
        <c:manualLayout>
          <c:layoutTarget val="inner"/>
          <c:xMode val="edge"/>
          <c:yMode val="edge"/>
          <c:x val="6.951389459142221E-2"/>
          <c:y val="4.3355301791864399E-2"/>
          <c:w val="0.93048610540857779"/>
          <c:h val="0.84676226451029246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6699"/>
            </a:solidFill>
          </c:spPr>
          <c:invertIfNegative val="0"/>
          <c:cat>
            <c:strRef>
              <c:f>Hoja3!$J$187:$J$192</c:f>
              <c:strCache>
                <c:ptCount val="6"/>
                <c:pt idx="0">
                  <c:v>10º1</c:v>
                </c:pt>
                <c:pt idx="1">
                  <c:v>10º2</c:v>
                </c:pt>
                <c:pt idx="2">
                  <c:v>10º3</c:v>
                </c:pt>
                <c:pt idx="3">
                  <c:v>10º4</c:v>
                </c:pt>
                <c:pt idx="4">
                  <c:v>10º5</c:v>
                </c:pt>
                <c:pt idx="5">
                  <c:v>10º6</c:v>
                </c:pt>
              </c:strCache>
            </c:strRef>
          </c:cat>
          <c:val>
            <c:numRef>
              <c:f>Hoja3!$K$187:$K$192</c:f>
              <c:numCache>
                <c:formatCode>General</c:formatCode>
                <c:ptCount val="6"/>
                <c:pt idx="0">
                  <c:v>16</c:v>
                </c:pt>
                <c:pt idx="1">
                  <c:v>21</c:v>
                </c:pt>
                <c:pt idx="2">
                  <c:v>25</c:v>
                </c:pt>
                <c:pt idx="3">
                  <c:v>13</c:v>
                </c:pt>
                <c:pt idx="4">
                  <c:v>0</c:v>
                </c:pt>
                <c:pt idx="5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0227840"/>
        <c:axId val="73642368"/>
        <c:axId val="0"/>
      </c:bar3DChart>
      <c:catAx>
        <c:axId val="70227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s-CO"/>
          </a:p>
        </c:txPr>
        <c:crossAx val="73642368"/>
        <c:crosses val="autoZero"/>
        <c:auto val="1"/>
        <c:lblAlgn val="ctr"/>
        <c:lblOffset val="100"/>
        <c:noMultiLvlLbl val="0"/>
      </c:catAx>
      <c:valAx>
        <c:axId val="73642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s-CO"/>
          </a:p>
        </c:txPr>
        <c:crossAx val="70227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solidFill>
          <a:srgbClr val="CCFFFF"/>
        </a:soli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sideWall>
      <c:thickness val="0"/>
      <c:spPr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sideWall>
    <c:backWall>
      <c:thickness val="0"/>
      <c:spPr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  <a:contourClr>
            <a:srgbClr val="000000"/>
          </a:contourClr>
        </a:sp3d>
      </c:spPr>
    </c:backWall>
    <c:plotArea>
      <c:layout>
        <c:manualLayout>
          <c:layoutTarget val="inner"/>
          <c:xMode val="edge"/>
          <c:yMode val="edge"/>
          <c:x val="7.4865804384308177E-2"/>
          <c:y val="3.4149039461210159E-2"/>
          <c:w val="0.92513417212438664"/>
          <c:h val="0.86570507688688181"/>
        </c:manualLayout>
      </c:layout>
      <c:bar3DChart>
        <c:barDir val="col"/>
        <c:grouping val="stacked"/>
        <c:varyColors val="0"/>
        <c:ser>
          <c:idx val="0"/>
          <c:order val="0"/>
          <c:spPr>
            <a:solidFill>
              <a:srgbClr val="B3AB0D"/>
            </a:solidFill>
            <a:scene3d>
              <a:camera prst="orthographicFront"/>
              <a:lightRig rig="threePt" dir="t"/>
            </a:scene3d>
            <a:sp3d>
              <a:bevelT w="139700" prst="cross"/>
            </a:sp3d>
          </c:spPr>
          <c:invertIfNegative val="0"/>
          <c:cat>
            <c:strRef>
              <c:f>Hoja3!$J$29:$J$32</c:f>
              <c:strCache>
                <c:ptCount val="4"/>
                <c:pt idx="0">
                  <c:v>6º</c:v>
                </c:pt>
                <c:pt idx="1">
                  <c:v>7º</c:v>
                </c:pt>
                <c:pt idx="2">
                  <c:v>8º</c:v>
                </c:pt>
                <c:pt idx="3">
                  <c:v>9º</c:v>
                </c:pt>
              </c:strCache>
            </c:strRef>
          </c:cat>
          <c:val>
            <c:numRef>
              <c:f>Hoja3!$K$29:$K$32</c:f>
              <c:numCache>
                <c:formatCode>General</c:formatCode>
                <c:ptCount val="4"/>
                <c:pt idx="0">
                  <c:v>10</c:v>
                </c:pt>
                <c:pt idx="1">
                  <c:v>64</c:v>
                </c:pt>
                <c:pt idx="2">
                  <c:v>87</c:v>
                </c:pt>
                <c:pt idx="3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0552704"/>
        <c:axId val="80554240"/>
        <c:axId val="0"/>
      </c:bar3DChart>
      <c:catAx>
        <c:axId val="80552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s-CO"/>
          </a:p>
        </c:txPr>
        <c:crossAx val="80554240"/>
        <c:crosses val="autoZero"/>
        <c:auto val="1"/>
        <c:lblAlgn val="ctr"/>
        <c:lblOffset val="100"/>
        <c:noMultiLvlLbl val="0"/>
      </c:catAx>
      <c:valAx>
        <c:axId val="80554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effectLst/>
              </a:defRPr>
            </a:pPr>
            <a:endParaRPr lang="es-CO"/>
          </a:p>
        </c:txPr>
        <c:crossAx val="80552704"/>
        <c:crosses val="autoZero"/>
        <c:crossBetween val="between"/>
      </c:valAx>
    </c:plotArea>
    <c:plotVisOnly val="1"/>
    <c:dispBlanksAs val="gap"/>
    <c:showDLblsOverMax val="0"/>
  </c:chart>
  <c:spPr>
    <a:effectLst>
      <a:glow rad="63500">
        <a:schemeClr val="accent5">
          <a:satMod val="175000"/>
          <a:alpha val="40000"/>
        </a:schemeClr>
      </a:glow>
    </a:effectLst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accent6">
            <a:lumMod val="50000"/>
          </a:schemeClr>
        </a:solidFill>
      </c:spPr>
    </c:floor>
    <c:sideWall>
      <c:thickness val="0"/>
      <c:spPr>
        <a:solidFill>
          <a:srgbClr val="66FF66"/>
        </a:solidFill>
      </c:spPr>
    </c:sideWall>
    <c:backWall>
      <c:thickness val="0"/>
      <c:spPr>
        <a:solidFill>
          <a:srgbClr val="66FF66"/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Hoja3!$J$46:$J$51</c:f>
              <c:strCache>
                <c:ptCount val="6"/>
                <c:pt idx="0">
                  <c:v>9º1</c:v>
                </c:pt>
                <c:pt idx="1">
                  <c:v>9º2</c:v>
                </c:pt>
                <c:pt idx="2">
                  <c:v>9º3</c:v>
                </c:pt>
                <c:pt idx="3">
                  <c:v>9º4</c:v>
                </c:pt>
                <c:pt idx="4">
                  <c:v>9º5</c:v>
                </c:pt>
                <c:pt idx="5">
                  <c:v>9º6</c:v>
                </c:pt>
              </c:strCache>
            </c:strRef>
          </c:cat>
          <c:val>
            <c:numRef>
              <c:f>Hoja3!$K$46:$K$51</c:f>
              <c:numCache>
                <c:formatCode>General</c:formatCode>
                <c:ptCount val="6"/>
                <c:pt idx="0">
                  <c:v>3</c:v>
                </c:pt>
                <c:pt idx="1">
                  <c:v>6</c:v>
                </c:pt>
                <c:pt idx="2">
                  <c:v>16</c:v>
                </c:pt>
                <c:pt idx="3">
                  <c:v>18</c:v>
                </c:pt>
                <c:pt idx="4">
                  <c:v>11</c:v>
                </c:pt>
                <c:pt idx="5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0597376"/>
        <c:axId val="80598912"/>
        <c:axId val="0"/>
      </c:bar3DChart>
      <c:catAx>
        <c:axId val="80597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s-CO"/>
          </a:p>
        </c:txPr>
        <c:crossAx val="80598912"/>
        <c:crosses val="autoZero"/>
        <c:auto val="1"/>
        <c:lblAlgn val="ctr"/>
        <c:lblOffset val="100"/>
        <c:noMultiLvlLbl val="0"/>
      </c:catAx>
      <c:valAx>
        <c:axId val="80598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s-CO"/>
          </a:p>
        </c:txPr>
        <c:crossAx val="80597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  <c:spPr>
        <a:solidFill>
          <a:srgbClr val="66FF66"/>
        </a:solidFill>
        <a:ln>
          <a:solidFill>
            <a:srgbClr val="9BBB59"/>
          </a:solidFill>
        </a:ln>
      </c:spPr>
    </c:floor>
    <c:sideWall>
      <c:thickness val="0"/>
      <c:spPr>
        <a:solidFill>
          <a:srgbClr val="FF3399"/>
        </a:solidFill>
      </c:spPr>
    </c:sideWall>
    <c:backWall>
      <c:thickness val="0"/>
      <c:spPr>
        <a:solidFill>
          <a:srgbClr val="FF3399"/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CCFFFF"/>
            </a:solidFill>
            <a:scene3d>
              <a:camera prst="orthographicFront"/>
              <a:lightRig rig="threePt" dir="t"/>
            </a:scene3d>
            <a:sp3d>
              <a:bevelT w="139700" prst="cross"/>
            </a:sp3d>
          </c:spPr>
          <c:invertIfNegative val="0"/>
          <c:cat>
            <c:strRef>
              <c:f>Hoja3!$J$62:$J$67</c:f>
              <c:strCache>
                <c:ptCount val="6"/>
                <c:pt idx="0">
                  <c:v>8º1</c:v>
                </c:pt>
                <c:pt idx="1">
                  <c:v>8º2</c:v>
                </c:pt>
                <c:pt idx="2">
                  <c:v>8º3</c:v>
                </c:pt>
                <c:pt idx="3">
                  <c:v>8º4</c:v>
                </c:pt>
                <c:pt idx="4">
                  <c:v>8º5</c:v>
                </c:pt>
                <c:pt idx="5">
                  <c:v>8º6</c:v>
                </c:pt>
              </c:strCache>
            </c:strRef>
          </c:cat>
          <c:val>
            <c:numRef>
              <c:f>Hoja3!$K$62:$K$67</c:f>
              <c:numCache>
                <c:formatCode>General</c:formatCode>
                <c:ptCount val="6"/>
                <c:pt idx="0">
                  <c:v>4</c:v>
                </c:pt>
                <c:pt idx="1">
                  <c:v>16</c:v>
                </c:pt>
                <c:pt idx="2">
                  <c:v>11</c:v>
                </c:pt>
                <c:pt idx="3">
                  <c:v>20</c:v>
                </c:pt>
                <c:pt idx="4">
                  <c:v>11</c:v>
                </c:pt>
                <c:pt idx="5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1703936"/>
        <c:axId val="91722880"/>
        <c:axId val="0"/>
      </c:bar3DChart>
      <c:catAx>
        <c:axId val="91703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s-CO"/>
          </a:p>
        </c:txPr>
        <c:crossAx val="91722880"/>
        <c:crosses val="autoZero"/>
        <c:auto val="1"/>
        <c:lblAlgn val="ctr"/>
        <c:lblOffset val="100"/>
        <c:noMultiLvlLbl val="0"/>
      </c:catAx>
      <c:valAx>
        <c:axId val="91722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s-CO"/>
          </a:p>
        </c:txPr>
        <c:crossAx val="917039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solidFill>
          <a:schemeClr val="accent1">
            <a:lumMod val="75000"/>
          </a:schemeClr>
        </a:solidFill>
      </c:spPr>
    </c:floor>
    <c:side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sideWall>
    <c:back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flip="none" rotWithShape="1">
              <a:gsLst>
                <a:gs pos="0">
                  <a:schemeClr val="tx2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tx2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tx2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c:spPr>
          <c:invertIfNegative val="0"/>
          <c:cat>
            <c:strRef>
              <c:f>Hoja3!$K$80:$K$85</c:f>
              <c:strCache>
                <c:ptCount val="6"/>
                <c:pt idx="0">
                  <c:v>7º1</c:v>
                </c:pt>
                <c:pt idx="1">
                  <c:v>7º2</c:v>
                </c:pt>
                <c:pt idx="2">
                  <c:v>7º3</c:v>
                </c:pt>
                <c:pt idx="3">
                  <c:v>7º4</c:v>
                </c:pt>
                <c:pt idx="4">
                  <c:v>7º5</c:v>
                </c:pt>
                <c:pt idx="5">
                  <c:v>7º6</c:v>
                </c:pt>
              </c:strCache>
            </c:strRef>
          </c:cat>
          <c:val>
            <c:numRef>
              <c:f>Hoja3!$L$80:$L$85</c:f>
              <c:numCache>
                <c:formatCode>General</c:formatCode>
                <c:ptCount val="6"/>
                <c:pt idx="0">
                  <c:v>12</c:v>
                </c:pt>
                <c:pt idx="1">
                  <c:v>18</c:v>
                </c:pt>
                <c:pt idx="2">
                  <c:v>0</c:v>
                </c:pt>
                <c:pt idx="3">
                  <c:v>0</c:v>
                </c:pt>
                <c:pt idx="4">
                  <c:v>14</c:v>
                </c:pt>
                <c:pt idx="5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496640"/>
        <c:axId val="30498176"/>
        <c:axId val="0"/>
      </c:bar3DChart>
      <c:catAx>
        <c:axId val="30496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s-CO"/>
          </a:p>
        </c:txPr>
        <c:crossAx val="30498176"/>
        <c:crosses val="autoZero"/>
        <c:auto val="1"/>
        <c:lblAlgn val="ctr"/>
        <c:lblOffset val="100"/>
        <c:noMultiLvlLbl val="0"/>
      </c:catAx>
      <c:valAx>
        <c:axId val="30498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s-CO"/>
          </a:p>
        </c:txPr>
        <c:crossAx val="30496640"/>
        <c:crosses val="autoZero"/>
        <c:crossBetween val="between"/>
      </c:valAx>
      <c:spPr>
        <a:effectLst>
          <a:glow rad="635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0.15455</cdr:x>
      <cdr:y>0.59155</cdr:y>
    </cdr:from>
    <cdr:to>
      <cdr:x>0.27091</cdr:x>
      <cdr:y>0.77183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214446" y="30003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0.2931</cdr:x>
      <cdr:y>0.316</cdr:y>
    </cdr:from>
    <cdr:to>
      <cdr:x>0.36207</cdr:x>
      <cdr:y>0.38782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2448272" y="1584176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2000" b="1" dirty="0" smtClean="0"/>
            <a:t>221</a:t>
          </a:r>
          <a:endParaRPr lang="es-ES" sz="2000" b="1" dirty="0"/>
        </a:p>
      </cdr:txBody>
    </cdr:sp>
  </cdr:relSizeAnchor>
  <cdr:relSizeAnchor xmlns:cdr="http://schemas.openxmlformats.org/drawingml/2006/chartDrawing">
    <cdr:from>
      <cdr:x>0.47414</cdr:x>
      <cdr:y>0.66073</cdr:y>
    </cdr:from>
    <cdr:to>
      <cdr:x>0.54687</cdr:x>
      <cdr:y>0.77341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3960440" y="3312368"/>
          <a:ext cx="607508" cy="5648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b="1" dirty="0"/>
            <a:t>5</a:t>
          </a:r>
          <a:r>
            <a:rPr lang="es-ES" sz="2000" b="1" dirty="0" smtClean="0"/>
            <a:t>2</a:t>
          </a:r>
          <a:endParaRPr lang="es-ES" sz="2000" b="1" dirty="0"/>
        </a:p>
      </cdr:txBody>
    </cdr:sp>
  </cdr:relSizeAnchor>
  <cdr:relSizeAnchor xmlns:cdr="http://schemas.openxmlformats.org/drawingml/2006/chartDrawing">
    <cdr:from>
      <cdr:x>0.65517</cdr:x>
      <cdr:y>0.6751</cdr:y>
    </cdr:from>
    <cdr:to>
      <cdr:x>0.7188</cdr:x>
      <cdr:y>0.74552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5472608" y="3384376"/>
          <a:ext cx="531497" cy="353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b="1" dirty="0" smtClean="0"/>
            <a:t>105</a:t>
          </a:r>
          <a:endParaRPr lang="es-ES" sz="2000" b="1" dirty="0"/>
        </a:p>
      </cdr:txBody>
    </cdr:sp>
  </cdr:relSizeAnchor>
  <cdr:relSizeAnchor xmlns:cdr="http://schemas.openxmlformats.org/drawingml/2006/chartDrawing">
    <cdr:from>
      <cdr:x>0.82759</cdr:x>
      <cdr:y>0.02873</cdr:y>
    </cdr:from>
    <cdr:to>
      <cdr:x>0.89687</cdr:x>
      <cdr:y>0.14028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6912768" y="144016"/>
          <a:ext cx="578705" cy="559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b="1" dirty="0" smtClean="0"/>
            <a:t>544</a:t>
          </a:r>
          <a:endParaRPr lang="es-ES" sz="2000" b="1" dirty="0"/>
        </a:p>
      </cdr:txBody>
    </cdr:sp>
  </cdr:relSizeAnchor>
  <cdr:relSizeAnchor xmlns:cdr="http://schemas.openxmlformats.org/drawingml/2006/chartDrawing">
    <cdr:from>
      <cdr:x>0.10345</cdr:x>
      <cdr:y>0.70382</cdr:y>
    </cdr:from>
    <cdr:to>
      <cdr:x>0.19095</cdr:x>
      <cdr:y>0.76746</cdr:y>
    </cdr:to>
    <cdr:sp macro="" textlink="">
      <cdr:nvSpPr>
        <cdr:cNvPr id="7" name="6 CuadroTexto"/>
        <cdr:cNvSpPr txBox="1"/>
      </cdr:nvSpPr>
      <cdr:spPr>
        <a:xfrm xmlns:a="http://schemas.openxmlformats.org/drawingml/2006/main">
          <a:off x="864096" y="3528392"/>
          <a:ext cx="730871" cy="319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166</a:t>
          </a:r>
          <a:endParaRPr lang="es-CO" sz="2000" b="1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0.2906</cdr:x>
      <cdr:y>0.57813</cdr:y>
    </cdr:from>
    <cdr:to>
      <cdr:x>0.39913</cdr:x>
      <cdr:y>0.77654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448272" y="26642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>
              <a:solidFill>
                <a:schemeClr val="bg1"/>
              </a:solidFill>
            </a:rPr>
            <a:t>20</a:t>
          </a:r>
          <a:endParaRPr lang="es-CO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0.50427</cdr:x>
      <cdr:y>0.64063</cdr:y>
    </cdr:from>
    <cdr:to>
      <cdr:x>0.61281</cdr:x>
      <cdr:y>0.83904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4248472" y="29523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>
              <a:solidFill>
                <a:schemeClr val="bg1"/>
              </a:solidFill>
            </a:rPr>
            <a:t>25</a:t>
          </a:r>
          <a:endParaRPr lang="es-CO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0.73504</cdr:x>
      <cdr:y>0.35938</cdr:y>
    </cdr:from>
    <cdr:to>
      <cdr:x>0.84358</cdr:x>
      <cdr:y>0.55779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6192688" y="165618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>
              <a:solidFill>
                <a:schemeClr val="bg1"/>
              </a:solidFill>
            </a:rPr>
            <a:t>60</a:t>
          </a:r>
          <a:endParaRPr lang="es-CO" sz="2000" b="1" dirty="0">
            <a:solidFill>
              <a:schemeClr val="bg1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0.68376</cdr:x>
      <cdr:y>0.45714</cdr:y>
    </cdr:from>
    <cdr:to>
      <cdr:x>0.73686</cdr:x>
      <cdr:y>0.52961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5760640" y="2304256"/>
          <a:ext cx="447341" cy="3652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5</a:t>
          </a:r>
          <a:endParaRPr lang="es-CO" sz="2000" b="1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0.66372</cdr:x>
      <cdr:y>0.75758</cdr:y>
    </cdr:from>
    <cdr:to>
      <cdr:x>0.77609</cdr:x>
      <cdr:y>0.94998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5400600" y="3600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2</a:t>
          </a:r>
          <a:endParaRPr lang="es-CO" sz="2000" b="1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0.33036</cdr:x>
      <cdr:y>0.4</cdr:y>
    </cdr:from>
    <cdr:to>
      <cdr:x>0.44374</cdr:x>
      <cdr:y>0.58141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664296" y="20162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>
              <a:solidFill>
                <a:schemeClr val="bg1"/>
              </a:solidFill>
            </a:rPr>
            <a:t>24</a:t>
          </a:r>
          <a:endParaRPr lang="es-CO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0.70536</cdr:x>
      <cdr:y>0.41429</cdr:y>
    </cdr:from>
    <cdr:to>
      <cdr:x>0.81874</cdr:x>
      <cdr:y>0.59569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5688632" y="20882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>
              <a:solidFill>
                <a:schemeClr val="bg1"/>
              </a:solidFill>
            </a:rPr>
            <a:t>36</a:t>
          </a:r>
          <a:endParaRPr lang="es-CO" sz="2000" b="1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0.09051</cdr:x>
      <cdr:y>0.62165</cdr:y>
    </cdr:from>
    <cdr:to>
      <cdr:x>0.12988</cdr:x>
      <cdr:y>0.69014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827584" y="3267744"/>
          <a:ext cx="36004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25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0.16925</cdr:x>
      <cdr:y>0.60795</cdr:y>
    </cdr:from>
    <cdr:to>
      <cdr:x>0.22438</cdr:x>
      <cdr:y>0.67644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1547664" y="3195736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1800" b="1" dirty="0" smtClean="0"/>
            <a:t>27</a:t>
          </a:r>
          <a:endParaRPr lang="es-CO" sz="1800" b="1" dirty="0"/>
        </a:p>
      </cdr:txBody>
    </cdr:sp>
  </cdr:relSizeAnchor>
  <cdr:relSizeAnchor xmlns:cdr="http://schemas.openxmlformats.org/drawingml/2006/chartDrawing">
    <cdr:from>
      <cdr:x>0.248</cdr:x>
      <cdr:y>0.73124</cdr:y>
    </cdr:from>
    <cdr:to>
      <cdr:x>0.31888</cdr:x>
      <cdr:y>0.81343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2267744" y="3843808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8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0.32675</cdr:x>
      <cdr:y>0.34768</cdr:y>
    </cdr:from>
    <cdr:to>
      <cdr:x>0.38188</cdr:x>
      <cdr:y>0.42987</cdr:y>
    </cdr:to>
    <cdr:sp macro="" textlink="">
      <cdr:nvSpPr>
        <cdr:cNvPr id="7" name="6 CuadroTexto"/>
        <cdr:cNvSpPr txBox="1"/>
      </cdr:nvSpPr>
      <cdr:spPr>
        <a:xfrm xmlns:a="http://schemas.openxmlformats.org/drawingml/2006/main">
          <a:off x="2987824" y="1827584"/>
          <a:ext cx="50405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64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0.41338</cdr:x>
      <cdr:y>0.16959</cdr:y>
    </cdr:from>
    <cdr:to>
      <cdr:x>0.47638</cdr:x>
      <cdr:y>0.26548</cdr:y>
    </cdr:to>
    <cdr:sp macro="" textlink="">
      <cdr:nvSpPr>
        <cdr:cNvPr id="8" name="7 CuadroTexto"/>
        <cdr:cNvSpPr txBox="1"/>
      </cdr:nvSpPr>
      <cdr:spPr>
        <a:xfrm xmlns:a="http://schemas.openxmlformats.org/drawingml/2006/main">
          <a:off x="3779912" y="891480"/>
          <a:ext cx="57606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87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0.49213</cdr:x>
      <cdr:y>0.36137</cdr:y>
    </cdr:from>
    <cdr:to>
      <cdr:x>0.59213</cdr:x>
      <cdr:y>0.53533</cdr:y>
    </cdr:to>
    <cdr:sp macro="" textlink="">
      <cdr:nvSpPr>
        <cdr:cNvPr id="9" name="8 CuadroTexto"/>
        <cdr:cNvSpPr txBox="1"/>
      </cdr:nvSpPr>
      <cdr:spPr>
        <a:xfrm xmlns:a="http://schemas.openxmlformats.org/drawingml/2006/main">
          <a:off x="4499992" y="18995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62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0.57087</cdr:x>
      <cdr:y>0.06</cdr:y>
    </cdr:from>
    <cdr:to>
      <cdr:x>0.67087</cdr:x>
      <cdr:y>0.23396</cdr:y>
    </cdr:to>
    <cdr:sp macro="" textlink="">
      <cdr:nvSpPr>
        <cdr:cNvPr id="10" name="9 CuadroTexto"/>
        <cdr:cNvSpPr txBox="1"/>
      </cdr:nvSpPr>
      <cdr:spPr>
        <a:xfrm xmlns:a="http://schemas.openxmlformats.org/drawingml/2006/main">
          <a:off x="5220072" y="3154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104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0.6575</cdr:x>
      <cdr:y>0.37507</cdr:y>
    </cdr:from>
    <cdr:to>
      <cdr:x>0.7575</cdr:x>
      <cdr:y>0.54903</cdr:y>
    </cdr:to>
    <cdr:sp macro="" textlink="">
      <cdr:nvSpPr>
        <cdr:cNvPr id="11" name="10 CuadroTexto"/>
        <cdr:cNvSpPr txBox="1"/>
      </cdr:nvSpPr>
      <cdr:spPr>
        <a:xfrm xmlns:a="http://schemas.openxmlformats.org/drawingml/2006/main">
          <a:off x="6012160" y="1971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62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0.74412</cdr:x>
      <cdr:y>0.67644</cdr:y>
    </cdr:from>
    <cdr:to>
      <cdr:x>0.84412</cdr:x>
      <cdr:y>0.8504</cdr:y>
    </cdr:to>
    <cdr:sp macro="" textlink="">
      <cdr:nvSpPr>
        <cdr:cNvPr id="12" name="11 CuadroTexto"/>
        <cdr:cNvSpPr txBox="1"/>
      </cdr:nvSpPr>
      <cdr:spPr>
        <a:xfrm xmlns:a="http://schemas.openxmlformats.org/drawingml/2006/main">
          <a:off x="6804248" y="35557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20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0.82287</cdr:x>
      <cdr:y>0.63535</cdr:y>
    </cdr:from>
    <cdr:to>
      <cdr:x>0.92287</cdr:x>
      <cdr:y>0.8093</cdr:y>
    </cdr:to>
    <cdr:sp macro="" textlink="">
      <cdr:nvSpPr>
        <cdr:cNvPr id="13" name="12 CuadroTexto"/>
        <cdr:cNvSpPr txBox="1"/>
      </cdr:nvSpPr>
      <cdr:spPr>
        <a:xfrm xmlns:a="http://schemas.openxmlformats.org/drawingml/2006/main">
          <a:off x="7524328" y="33397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25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0.9</cdr:x>
      <cdr:y>0.37507</cdr:y>
    </cdr:from>
    <cdr:to>
      <cdr:x>1</cdr:x>
      <cdr:y>0.54903</cdr:y>
    </cdr:to>
    <cdr:sp macro="" textlink="">
      <cdr:nvSpPr>
        <cdr:cNvPr id="14" name="13 CuadroTexto"/>
        <cdr:cNvSpPr txBox="1"/>
      </cdr:nvSpPr>
      <cdr:spPr>
        <a:xfrm xmlns:a="http://schemas.openxmlformats.org/drawingml/2006/main">
          <a:off x="8229600" y="1971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60</a:t>
          </a:r>
          <a:endParaRPr lang="es-CO" sz="20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0.36697</cdr:x>
      <cdr:y>0.11328</cdr:y>
    </cdr:from>
    <cdr:to>
      <cdr:x>0.48347</cdr:x>
      <cdr:y>0.2931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880320" y="5760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CO" sz="1100" dirty="0"/>
        </a:p>
      </cdr:txBody>
    </cdr:sp>
  </cdr:relSizeAnchor>
  <cdr:relSizeAnchor xmlns:cdr="http://schemas.openxmlformats.org/drawingml/2006/chartDrawing">
    <cdr:from>
      <cdr:x>0.33945</cdr:x>
      <cdr:y>0.35401</cdr:y>
    </cdr:from>
    <cdr:to>
      <cdr:x>0.45595</cdr:x>
      <cdr:y>0.53383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2664296" y="1800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104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0.66972</cdr:x>
      <cdr:y>0.55225</cdr:y>
    </cdr:from>
    <cdr:to>
      <cdr:x>0.78623</cdr:x>
      <cdr:y>0.73207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5256584" y="28083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62</a:t>
          </a:r>
          <a:endParaRPr lang="es-CO" sz="20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0.73043</cdr:x>
      <cdr:y>0.74286</cdr:y>
    </cdr:from>
    <cdr:to>
      <cdr:x>0.84086</cdr:x>
      <cdr:y>0.92427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048672" y="37444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0</a:t>
          </a:r>
          <a:endParaRPr lang="es-CO" sz="20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0.41929</cdr:x>
      <cdr:y>0.24297</cdr:y>
    </cdr:from>
    <cdr:to>
      <cdr:x>0.51697</cdr:x>
      <cdr:y>0.38962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924944" y="1192966"/>
          <a:ext cx="914400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64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0.58852</cdr:x>
      <cdr:y>0.11098</cdr:y>
    </cdr:from>
    <cdr:to>
      <cdr:x>0.6862</cdr:x>
      <cdr:y>0.29721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5509120" y="54489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87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0.77313</cdr:x>
      <cdr:y>0.30163</cdr:y>
    </cdr:from>
    <cdr:to>
      <cdr:x>0.87081</cdr:x>
      <cdr:y>0.48786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7237312" y="148099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62</a:t>
          </a:r>
          <a:endParaRPr lang="es-CO" sz="20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0.14855</cdr:x>
      <cdr:y>0.66558</cdr:y>
    </cdr:from>
    <cdr:to>
      <cdr:x>0.25055</cdr:x>
      <cdr:y>0.83807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331640" y="35283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3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0.29313</cdr:x>
      <cdr:y>0.51617</cdr:y>
    </cdr:from>
    <cdr:to>
      <cdr:x>0.39514</cdr:x>
      <cdr:y>0.68866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2627784" y="27363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6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0.43772</cdr:x>
      <cdr:y>0.0815</cdr:y>
    </cdr:from>
    <cdr:to>
      <cdr:x>0.53972</cdr:x>
      <cdr:y>0.25399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3923928" y="4320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16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0.56624</cdr:x>
      <cdr:y>0.02717</cdr:y>
    </cdr:from>
    <cdr:to>
      <cdr:x>0.66824</cdr:x>
      <cdr:y>0.19966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5076056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18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0.70758</cdr:x>
      <cdr:y>0.29921</cdr:y>
    </cdr:from>
    <cdr:to>
      <cdr:x>0.80765</cdr:x>
      <cdr:y>0.46367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6465323" y="166365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11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0.85731</cdr:x>
      <cdr:y>0.44167</cdr:y>
    </cdr:from>
    <cdr:to>
      <cdr:x>0.95739</cdr:x>
      <cdr:y>0.60613</cdr:y>
    </cdr:to>
    <cdr:sp macro="" textlink="">
      <cdr:nvSpPr>
        <cdr:cNvPr id="7" name="6 CuadroTexto"/>
        <cdr:cNvSpPr txBox="1"/>
      </cdr:nvSpPr>
      <cdr:spPr>
        <a:xfrm xmlns:a="http://schemas.openxmlformats.org/drawingml/2006/main">
          <a:off x="7833475" y="245574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8</a:t>
          </a:r>
          <a:endParaRPr lang="es-CO" sz="20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0.20885</cdr:x>
      <cdr:y>0.64326</cdr:y>
    </cdr:from>
    <cdr:to>
      <cdr:x>0.31085</cdr:x>
      <cdr:y>0.81344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872208" y="345638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4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0.30524</cdr:x>
      <cdr:y>0.42884</cdr:y>
    </cdr:from>
    <cdr:to>
      <cdr:x>0.40724</cdr:x>
      <cdr:y>0.59902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2736304" y="23042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16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0.41769</cdr:x>
      <cdr:y>0.57626</cdr:y>
    </cdr:from>
    <cdr:to>
      <cdr:x>0.5197</cdr:x>
      <cdr:y>0.74643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3744416" y="30963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11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0.53818</cdr:x>
      <cdr:y>0.37524</cdr:y>
    </cdr:from>
    <cdr:to>
      <cdr:x>0.64019</cdr:x>
      <cdr:y>0.54541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4824536" y="20162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20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0.65867</cdr:x>
      <cdr:y>0.53605</cdr:y>
    </cdr:from>
    <cdr:to>
      <cdr:x>0.76067</cdr:x>
      <cdr:y>0.70623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5904656" y="288032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11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0.79523</cdr:x>
      <cdr:y>0.30823</cdr:y>
    </cdr:from>
    <cdr:to>
      <cdr:x>0.89723</cdr:x>
      <cdr:y>0.47841</cdr:y>
    </cdr:to>
    <cdr:sp macro="" textlink="">
      <cdr:nvSpPr>
        <cdr:cNvPr id="7" name="6 CuadroTexto"/>
        <cdr:cNvSpPr txBox="1"/>
      </cdr:nvSpPr>
      <cdr:spPr>
        <a:xfrm xmlns:a="http://schemas.openxmlformats.org/drawingml/2006/main">
          <a:off x="7128792" y="165618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24</a:t>
          </a:r>
          <a:endParaRPr lang="es-CO" sz="2000" b="1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0.30579</cdr:x>
      <cdr:y>0.17839</cdr:y>
    </cdr:from>
    <cdr:to>
      <cdr:x>0.41073</cdr:x>
      <cdr:y>0.35088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664296" y="94570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18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0.42975</cdr:x>
      <cdr:y>0.66558</cdr:y>
    </cdr:from>
    <cdr:to>
      <cdr:x>0.5347</cdr:x>
      <cdr:y>0.83807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3744416" y="35283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dirty="0" smtClean="0">
              <a:solidFill>
                <a:schemeClr val="bg1"/>
              </a:solidFill>
            </a:rPr>
            <a:t>o</a:t>
          </a:r>
          <a:endParaRPr lang="es-CO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0.55372</cdr:x>
      <cdr:y>0.69275</cdr:y>
    </cdr:from>
    <cdr:to>
      <cdr:x>0.65867</cdr:x>
      <cdr:y>0.86524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4824536" y="36724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dirty="0" smtClean="0">
              <a:solidFill>
                <a:schemeClr val="bg1"/>
              </a:solidFill>
            </a:rPr>
            <a:t>o</a:t>
          </a:r>
        </a:p>
        <a:p xmlns:a="http://schemas.openxmlformats.org/drawingml/2006/main">
          <a:endParaRPr lang="es-CO" sz="1100" dirty="0"/>
        </a:p>
      </cdr:txBody>
    </cdr:sp>
  </cdr:relSizeAnchor>
  <cdr:relSizeAnchor xmlns:cdr="http://schemas.openxmlformats.org/drawingml/2006/chartDrawing">
    <cdr:from>
      <cdr:x>0.66942</cdr:x>
      <cdr:y>0.35088</cdr:y>
    </cdr:from>
    <cdr:to>
      <cdr:x>0.77437</cdr:x>
      <cdr:y>0.52337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5832648" y="186010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14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0.80165</cdr:x>
      <cdr:y>0.25387</cdr:y>
    </cdr:from>
    <cdr:to>
      <cdr:x>0.9066</cdr:x>
      <cdr:y>0.42636</cdr:y>
    </cdr:to>
    <cdr:sp macro="" textlink="">
      <cdr:nvSpPr>
        <cdr:cNvPr id="7" name="6 CuadroTexto"/>
        <cdr:cNvSpPr txBox="1"/>
      </cdr:nvSpPr>
      <cdr:spPr>
        <a:xfrm xmlns:a="http://schemas.openxmlformats.org/drawingml/2006/main">
          <a:off x="6984776" y="13458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20</a:t>
          </a:r>
          <a:endParaRPr lang="es-CO" sz="2000" b="1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0.13152</cdr:x>
      <cdr:y>0.65874</cdr:y>
    </cdr:from>
    <cdr:to>
      <cdr:x>0.22705</cdr:x>
      <cdr:y>0.7878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090464" y="3196952"/>
          <a:ext cx="792088" cy="6263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CO" sz="1100" dirty="0"/>
        </a:p>
      </cdr:txBody>
    </cdr:sp>
  </cdr:relSizeAnchor>
  <cdr:relSizeAnchor xmlns:cdr="http://schemas.openxmlformats.org/drawingml/2006/chartDrawing">
    <cdr:from>
      <cdr:x>0.22034</cdr:x>
      <cdr:y>0.32274</cdr:y>
    </cdr:from>
    <cdr:to>
      <cdr:x>0.32795</cdr:x>
      <cdr:y>0.50572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1872208" y="16127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1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0.30508</cdr:x>
      <cdr:y>0.33715</cdr:y>
    </cdr:from>
    <cdr:to>
      <cdr:x>0.4127</cdr:x>
      <cdr:y>0.52013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2592288" y="168478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1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0.41525</cdr:x>
      <cdr:y>0.62534</cdr:y>
    </cdr:from>
    <cdr:to>
      <cdr:x>0.52287</cdr:x>
      <cdr:y>0.80833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3528392" y="31249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400" b="1" dirty="0" smtClean="0"/>
            <a:t>0</a:t>
          </a:r>
          <a:endParaRPr lang="es-CO" sz="2400" b="1" dirty="0"/>
        </a:p>
      </cdr:txBody>
    </cdr:sp>
  </cdr:relSizeAnchor>
  <cdr:relSizeAnchor xmlns:cdr="http://schemas.openxmlformats.org/drawingml/2006/chartDrawing">
    <cdr:from>
      <cdr:x>0.51695</cdr:x>
      <cdr:y>0.63975</cdr:y>
    </cdr:from>
    <cdr:to>
      <cdr:x>0.62456</cdr:x>
      <cdr:y>0.86597</cdr:y>
    </cdr:to>
    <cdr:sp macro="" textlink="">
      <cdr:nvSpPr>
        <cdr:cNvPr id="6" name="5 CuadroTexto"/>
        <cdr:cNvSpPr txBox="1"/>
      </cdr:nvSpPr>
      <cdr:spPr>
        <a:xfrm xmlns:a="http://schemas.openxmlformats.org/drawingml/2006/main">
          <a:off x="4392488" y="3196952"/>
          <a:ext cx="914400" cy="1130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0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0.60169</cdr:x>
      <cdr:y>0.38038</cdr:y>
    </cdr:from>
    <cdr:to>
      <cdr:x>0.70931</cdr:x>
      <cdr:y>0.56336</cdr:y>
    </cdr:to>
    <cdr:sp macro="" textlink="">
      <cdr:nvSpPr>
        <cdr:cNvPr id="7" name="6 CuadroTexto"/>
        <cdr:cNvSpPr txBox="1"/>
      </cdr:nvSpPr>
      <cdr:spPr>
        <a:xfrm xmlns:a="http://schemas.openxmlformats.org/drawingml/2006/main">
          <a:off x="5112568" y="19008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1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0.71186</cdr:x>
      <cdr:y>0.03454</cdr:y>
    </cdr:from>
    <cdr:to>
      <cdr:x>0.81948</cdr:x>
      <cdr:y>0.21753</cdr:y>
    </cdr:to>
    <cdr:sp macro="" textlink="">
      <cdr:nvSpPr>
        <cdr:cNvPr id="8" name="7 CuadroTexto"/>
        <cdr:cNvSpPr txBox="1"/>
      </cdr:nvSpPr>
      <cdr:spPr>
        <a:xfrm xmlns:a="http://schemas.openxmlformats.org/drawingml/2006/main">
          <a:off x="6048672" y="1726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 smtClean="0"/>
            <a:t>2</a:t>
          </a:r>
          <a:endParaRPr lang="es-CO" sz="2000" b="1" dirty="0"/>
        </a:p>
      </cdr:txBody>
    </cdr:sp>
  </cdr:relSizeAnchor>
  <cdr:relSizeAnchor xmlns:cdr="http://schemas.openxmlformats.org/drawingml/2006/chartDrawing">
    <cdr:from>
      <cdr:x>0.83051</cdr:x>
      <cdr:y>0.04895</cdr:y>
    </cdr:from>
    <cdr:to>
      <cdr:x>0.93812</cdr:x>
      <cdr:y>0.23194</cdr:y>
    </cdr:to>
    <cdr:sp macro="" textlink="">
      <cdr:nvSpPr>
        <cdr:cNvPr id="9" name="8 CuadroTexto"/>
        <cdr:cNvSpPr txBox="1"/>
      </cdr:nvSpPr>
      <cdr:spPr>
        <a:xfrm xmlns:a="http://schemas.openxmlformats.org/drawingml/2006/main">
          <a:off x="7056784" y="2446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2000" b="1" dirty="0"/>
            <a:t>2</a:t>
          </a:r>
          <a:endParaRPr lang="es-CO" sz="20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425A0-B67C-418C-9974-C5700F0B1BD0}" type="datetimeFigureOut">
              <a:rPr lang="es-CO" smtClean="0"/>
              <a:t>14/12/2013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686E3-B0EA-4712-958A-976F754A4A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8493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86E3-B0EA-4712-958A-976F754A4AC8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009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2133-87B8-46BD-AF70-6E028F0C2946}" type="datetimeFigureOut">
              <a:rPr lang="es-CO" smtClean="0"/>
              <a:t>14/12/2013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883C-D415-4F85-B4E1-7C100B53DBA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8223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2133-87B8-46BD-AF70-6E028F0C2946}" type="datetimeFigureOut">
              <a:rPr lang="es-CO" smtClean="0"/>
              <a:t>14/12/2013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883C-D415-4F85-B4E1-7C100B53DBA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5176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2133-87B8-46BD-AF70-6E028F0C2946}" type="datetimeFigureOut">
              <a:rPr lang="es-CO" smtClean="0"/>
              <a:t>14/12/2013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883C-D415-4F85-B4E1-7C100B53DBA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4301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2133-87B8-46BD-AF70-6E028F0C2946}" type="datetimeFigureOut">
              <a:rPr lang="es-CO" smtClean="0"/>
              <a:t>14/12/2013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883C-D415-4F85-B4E1-7C100B53DBA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7344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2133-87B8-46BD-AF70-6E028F0C2946}" type="datetimeFigureOut">
              <a:rPr lang="es-CO" smtClean="0"/>
              <a:t>14/12/2013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883C-D415-4F85-B4E1-7C100B53DBA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2005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2133-87B8-46BD-AF70-6E028F0C2946}" type="datetimeFigureOut">
              <a:rPr lang="es-CO" smtClean="0"/>
              <a:t>14/12/2013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883C-D415-4F85-B4E1-7C100B53DBA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5301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2133-87B8-46BD-AF70-6E028F0C2946}" type="datetimeFigureOut">
              <a:rPr lang="es-CO" smtClean="0"/>
              <a:t>14/12/2013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883C-D415-4F85-B4E1-7C100B53DBA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8462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2133-87B8-46BD-AF70-6E028F0C2946}" type="datetimeFigureOut">
              <a:rPr lang="es-CO" smtClean="0"/>
              <a:t>14/12/2013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883C-D415-4F85-B4E1-7C100B53DBA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8561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2133-87B8-46BD-AF70-6E028F0C2946}" type="datetimeFigureOut">
              <a:rPr lang="es-CO" smtClean="0"/>
              <a:t>14/12/2013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883C-D415-4F85-B4E1-7C100B53DBA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381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2133-87B8-46BD-AF70-6E028F0C2946}" type="datetimeFigureOut">
              <a:rPr lang="es-CO" smtClean="0"/>
              <a:t>14/12/2013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883C-D415-4F85-B4E1-7C100B53DBA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1431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2133-87B8-46BD-AF70-6E028F0C2946}" type="datetimeFigureOut">
              <a:rPr lang="es-CO" smtClean="0"/>
              <a:t>14/12/2013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883C-D415-4F85-B4E1-7C100B53DBA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2670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72133-87B8-46BD-AF70-6E028F0C2946}" type="datetimeFigureOut">
              <a:rPr lang="es-CO" smtClean="0"/>
              <a:t>14/12/2013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1883C-D415-4F85-B4E1-7C100B53DBA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0595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268468"/>
            <a:ext cx="9144000" cy="5589532"/>
          </a:xfrm>
          <a:solidFill>
            <a:schemeClr val="accent6">
              <a:lumMod val="7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sz="3200" b="1" dirty="0" smtClean="0"/>
              <a:t>ANÁLISIS </a:t>
            </a:r>
            <a:r>
              <a:rPr lang="es-CO" sz="3200" b="1" dirty="0" smtClean="0"/>
              <a:t>DEL NÚMERO DE PROPUESTAS ENTREGADAS PARA EL CONCURSO DEL LOGO Y SLOGAN DEL FESTIVAL MUNICIPAL DE LA CANCIÓN EN INGLÉS </a:t>
            </a:r>
            <a:br>
              <a:rPr lang="es-CO" sz="3200" b="1" dirty="0" smtClean="0"/>
            </a:br>
            <a:r>
              <a:rPr lang="es-CO" sz="3200" b="1" dirty="0" smtClean="0"/>
              <a:t>I. E. JOSE MIGUEL DE RESTREPO Y PUERTA</a:t>
            </a:r>
            <a:br>
              <a:rPr lang="es-CO" sz="3200" b="1" dirty="0" smtClean="0"/>
            </a:br>
            <a:r>
              <a:rPr lang="es-CO" sz="3200" b="1" dirty="0" smtClean="0"/>
              <a:t>COPACABANA-ANTIOQUIA</a:t>
            </a:r>
            <a:br>
              <a:rPr lang="es-CO" sz="3200" b="1" dirty="0" smtClean="0"/>
            </a:br>
            <a:r>
              <a:rPr lang="es-CO" sz="3200" b="1" dirty="0" smtClean="0"/>
              <a:t> </a:t>
            </a:r>
            <a:r>
              <a:rPr lang="es-CO" sz="3200" b="1" dirty="0" smtClean="0"/>
              <a:t>2014</a:t>
            </a:r>
            <a:br>
              <a:rPr lang="es-CO" sz="3200" b="1" dirty="0" smtClean="0"/>
            </a:br>
            <a:r>
              <a:rPr lang="es-CO" sz="3200" b="1" dirty="0"/>
              <a:t/>
            </a:r>
            <a:br>
              <a:rPr lang="es-CO" sz="3200" b="1" dirty="0"/>
            </a:br>
            <a:r>
              <a:rPr lang="es-CO" sz="1800" b="1" dirty="0" smtClean="0">
                <a:latin typeface="Arial Narrow" panose="020B0606020202030204" pitchFamily="34" charset="0"/>
              </a:rPr>
              <a:t>ESTUDIO </a:t>
            </a:r>
            <a:r>
              <a:rPr lang="es-CO" sz="1800" b="1" dirty="0">
                <a:latin typeface="Arial Narrow" panose="020B0606020202030204" pitchFamily="34" charset="0"/>
              </a:rPr>
              <a:t>REALIZADO </a:t>
            </a:r>
            <a:r>
              <a:rPr lang="es-CO" sz="1800" b="1" dirty="0" smtClean="0">
                <a:latin typeface="Arial Narrow" panose="020B0606020202030204" pitchFamily="34" charset="0"/>
              </a:rPr>
              <a:t>POR: </a:t>
            </a:r>
            <a:r>
              <a:rPr lang="es-CO" sz="1800" b="1" dirty="0">
                <a:latin typeface="Arial Narrow" panose="020B0606020202030204" pitchFamily="34" charset="0"/>
              </a:rPr>
              <a:t>LIC. CARLOS ALVARADO </a:t>
            </a:r>
            <a:br>
              <a:rPr lang="es-CO" sz="1800" b="1" dirty="0">
                <a:latin typeface="Arial Narrow" panose="020B0606020202030204" pitchFamily="34" charset="0"/>
              </a:rPr>
            </a:br>
            <a:r>
              <a:rPr lang="es-CO" sz="1800" b="1" dirty="0">
                <a:latin typeface="Arial Narrow" panose="020B0606020202030204" pitchFamily="34" charset="0"/>
              </a:rPr>
              <a:t>           </a:t>
            </a:r>
            <a:r>
              <a:rPr lang="es-CO" sz="1800" b="1" dirty="0" smtClean="0">
                <a:latin typeface="Arial Narrow" panose="020B0606020202030204" pitchFamily="34" charset="0"/>
              </a:rPr>
              <a:t>CATHERIN  CAÑAS (ESTUDIANTE GRADO 11-1) </a:t>
            </a:r>
            <a:r>
              <a:rPr lang="es-CO" sz="1800" b="1" dirty="0">
                <a:latin typeface="Arial Narrow" panose="020B0606020202030204" pitchFamily="34" charset="0"/>
              </a:rPr>
              <a:t/>
            </a:r>
            <a:br>
              <a:rPr lang="es-CO" sz="1800" b="1" dirty="0">
                <a:latin typeface="Arial Narrow" panose="020B0606020202030204" pitchFamily="34" charset="0"/>
              </a:rPr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 smtClean="0"/>
              <a:t>                                                 </a:t>
            </a:r>
            <a:endParaRPr lang="es-CO" sz="1800" b="1" dirty="0"/>
          </a:p>
        </p:txBody>
      </p:sp>
      <p:pic>
        <p:nvPicPr>
          <p:cNvPr id="7" name="6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"/>
            <a:ext cx="9144000" cy="148371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http://4.bp.blogspot.com/_ebmann_35yQ/SxhUQqaHG8I/AAAAAAAAACw/9OyY0Ut6ct0/s320/analisis+de+car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8938" y="4725144"/>
            <a:ext cx="1311534" cy="15186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153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3200" b="1" dirty="0" smtClean="0"/>
              <a:t>4.3 PROPUESTAS  </a:t>
            </a:r>
            <a:r>
              <a:rPr lang="es-ES" sz="3200" b="1" dirty="0" smtClean="0"/>
              <a:t>GRADO 7</a:t>
            </a:r>
            <a:endParaRPr lang="es-CO" sz="3200" b="1" dirty="0"/>
          </a:p>
        </p:txBody>
      </p:sp>
      <p:graphicFrame>
        <p:nvGraphicFramePr>
          <p:cNvPr id="5" name="3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074889"/>
              </p:ext>
            </p:extLst>
          </p:nvPr>
        </p:nvGraphicFramePr>
        <p:xfrm>
          <a:off x="251520" y="1556792"/>
          <a:ext cx="8712968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973560" y="341689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12</a:t>
            </a:r>
            <a:endParaRPr lang="es-CO" sz="2000" b="1" dirty="0"/>
          </a:p>
        </p:txBody>
      </p:sp>
    </p:spTree>
    <p:extLst>
      <p:ext uri="{BB962C8B-B14F-4D97-AF65-F5344CB8AC3E}">
        <p14:creationId xmlns:p14="http://schemas.microsoft.com/office/powerpoint/2010/main" val="107454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181153"/>
              </p:ext>
            </p:extLst>
          </p:nvPr>
        </p:nvGraphicFramePr>
        <p:xfrm>
          <a:off x="179512" y="1600200"/>
          <a:ext cx="8784976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3200" b="1" dirty="0" smtClean="0"/>
              <a:t>4.4 PROPUESTAS  </a:t>
            </a:r>
            <a:r>
              <a:rPr lang="es-ES" sz="3200" b="1" dirty="0" smtClean="0"/>
              <a:t>GRADO </a:t>
            </a:r>
            <a:r>
              <a:rPr lang="es-ES" sz="3200" b="1" dirty="0" smtClean="0"/>
              <a:t>6</a:t>
            </a:r>
            <a:endParaRPr lang="es-CO" sz="3200" b="1" dirty="0"/>
          </a:p>
        </p:txBody>
      </p:sp>
    </p:spTree>
    <p:extLst>
      <p:ext uri="{BB962C8B-B14F-4D97-AF65-F5344CB8AC3E}">
        <p14:creationId xmlns:p14="http://schemas.microsoft.com/office/powerpoint/2010/main" val="3548349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7030A0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3200" b="1" dirty="0" smtClean="0"/>
              <a:t>5. PROPUESTAS CLEI (3, 4 Y 6)</a:t>
            </a:r>
            <a:endParaRPr lang="es-CO" sz="3200" b="1" dirty="0"/>
          </a:p>
        </p:txBody>
      </p:sp>
      <p:graphicFrame>
        <p:nvGraphicFramePr>
          <p:cNvPr id="5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12653"/>
              </p:ext>
            </p:extLst>
          </p:nvPr>
        </p:nvGraphicFramePr>
        <p:xfrm>
          <a:off x="395536" y="1772816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3257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3200" b="1" dirty="0" smtClean="0"/>
              <a:t>5.1 PROPUESTAS CLEI 3</a:t>
            </a:r>
            <a:endParaRPr lang="es-CO" sz="3200" b="1" dirty="0"/>
          </a:p>
        </p:txBody>
      </p:sp>
      <p:graphicFrame>
        <p:nvGraphicFramePr>
          <p:cNvPr id="5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1631780"/>
              </p:ext>
            </p:extLst>
          </p:nvPr>
        </p:nvGraphicFramePr>
        <p:xfrm>
          <a:off x="395536" y="1628800"/>
          <a:ext cx="842493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374654" y="186424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15</a:t>
            </a:r>
            <a:endParaRPr lang="es-CO" sz="2000" b="1" dirty="0"/>
          </a:p>
        </p:txBody>
      </p:sp>
    </p:spTree>
    <p:extLst>
      <p:ext uri="{BB962C8B-B14F-4D97-AF65-F5344CB8AC3E}">
        <p14:creationId xmlns:p14="http://schemas.microsoft.com/office/powerpoint/2010/main" val="3597970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3200" b="1" dirty="0" smtClean="0"/>
              <a:t>5.2 PROPUESTAS CLEI 4</a:t>
            </a:r>
            <a:endParaRPr lang="es-CO" sz="3200" b="1" dirty="0"/>
          </a:p>
        </p:txBody>
      </p:sp>
      <p:graphicFrame>
        <p:nvGraphicFramePr>
          <p:cNvPr id="5" name="1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943709"/>
              </p:ext>
            </p:extLst>
          </p:nvPr>
        </p:nvGraphicFramePr>
        <p:xfrm>
          <a:off x="611560" y="1772816"/>
          <a:ext cx="813690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080658" y="314096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23</a:t>
            </a:r>
            <a:endParaRPr lang="es-CO" sz="2000" b="1" dirty="0"/>
          </a:p>
        </p:txBody>
      </p:sp>
    </p:spTree>
    <p:extLst>
      <p:ext uri="{BB962C8B-B14F-4D97-AF65-F5344CB8AC3E}">
        <p14:creationId xmlns:p14="http://schemas.microsoft.com/office/powerpoint/2010/main" val="2808307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3200" b="1" dirty="0" smtClean="0"/>
              <a:t>5.3 PROPUESTAS CLEI 6</a:t>
            </a:r>
            <a:endParaRPr lang="es-CO" sz="3200" b="1" dirty="0"/>
          </a:p>
        </p:txBody>
      </p:sp>
      <p:graphicFrame>
        <p:nvGraphicFramePr>
          <p:cNvPr id="6" name="1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425060"/>
              </p:ext>
            </p:extLst>
          </p:nvPr>
        </p:nvGraphicFramePr>
        <p:xfrm>
          <a:off x="683568" y="1628800"/>
          <a:ext cx="80648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418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36104"/>
          </a:xfrm>
          <a:solidFill>
            <a:srgbClr val="7030A0"/>
          </a:solidFill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ES" sz="3400" b="1" dirty="0" smtClean="0"/>
              <a:t>1. PROPUESTAS </a:t>
            </a:r>
            <a:r>
              <a:rPr lang="es-ES" sz="3400" b="1" dirty="0" smtClean="0"/>
              <a:t>ENTREGADAS POR SECCIÓN</a:t>
            </a:r>
            <a:endParaRPr lang="es-CO" sz="3400" b="1" dirty="0"/>
          </a:p>
        </p:txBody>
      </p:sp>
      <p:graphicFrame>
        <p:nvGraphicFramePr>
          <p:cNvPr id="4" name="13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279749"/>
              </p:ext>
            </p:extLst>
          </p:nvPr>
        </p:nvGraphicFramePr>
        <p:xfrm>
          <a:off x="0" y="1628800"/>
          <a:ext cx="9144001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115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  <a:solidFill>
            <a:srgbClr val="7030A0"/>
          </a:solidFill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sz="3600" b="1" dirty="0" smtClean="0"/>
              <a:t>2. PROPUESTAS </a:t>
            </a:r>
            <a:r>
              <a:rPr lang="es-ES" sz="3600" b="1" dirty="0" smtClean="0"/>
              <a:t>ENTREGADAS POR GRADOS</a:t>
            </a:r>
            <a:endParaRPr lang="es-CO" sz="3600" b="1" dirty="0"/>
          </a:p>
        </p:txBody>
      </p:sp>
      <p:graphicFrame>
        <p:nvGraphicFramePr>
          <p:cNvPr id="6" name="10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234489"/>
              </p:ext>
            </p:extLst>
          </p:nvPr>
        </p:nvGraphicFramePr>
        <p:xfrm>
          <a:off x="251520" y="1628800"/>
          <a:ext cx="8640960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41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827584" y="332657"/>
            <a:ext cx="7772400" cy="1152128"/>
          </a:xfrm>
          <a:solidFill>
            <a:srgbClr val="7030A0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ES" sz="3200" b="1" dirty="0" smtClean="0"/>
              <a:t>3. PROPUESTAS MEDIA  (10 Y 11) </a:t>
            </a:r>
            <a:endParaRPr lang="es-ES" sz="3200" b="1" dirty="0"/>
          </a:p>
        </p:txBody>
      </p:sp>
      <p:graphicFrame>
        <p:nvGraphicFramePr>
          <p:cNvPr id="5" name="1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8031333"/>
              </p:ext>
            </p:extLst>
          </p:nvPr>
        </p:nvGraphicFramePr>
        <p:xfrm>
          <a:off x="683568" y="1556792"/>
          <a:ext cx="7848872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163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ES" sz="3200" b="1" dirty="0" smtClean="0"/>
              <a:t>3.1 PROPUESTAS GRADO </a:t>
            </a:r>
            <a:r>
              <a:rPr lang="es-ES" sz="3200" b="1" dirty="0" smtClean="0"/>
              <a:t>11 </a:t>
            </a:r>
            <a:endParaRPr lang="es-ES" sz="3200" b="1" dirty="0"/>
          </a:p>
        </p:txBody>
      </p:sp>
      <p:graphicFrame>
        <p:nvGraphicFramePr>
          <p:cNvPr id="5" name="1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021651"/>
              </p:ext>
            </p:extLst>
          </p:nvPr>
        </p:nvGraphicFramePr>
        <p:xfrm>
          <a:off x="467544" y="1629496"/>
          <a:ext cx="835292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2109415" y="2998413"/>
            <a:ext cx="914456" cy="91438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2000" b="1" dirty="0" smtClean="0"/>
              <a:t>15</a:t>
            </a:r>
            <a:endParaRPr lang="es-CO" sz="2000" b="1" dirty="0"/>
          </a:p>
        </p:txBody>
      </p:sp>
      <p:sp>
        <p:nvSpPr>
          <p:cNvPr id="7" name="1 CuadroTexto"/>
          <p:cNvSpPr txBox="1"/>
          <p:nvPr/>
        </p:nvSpPr>
        <p:spPr>
          <a:xfrm>
            <a:off x="3851920" y="2057061"/>
            <a:ext cx="914363" cy="91443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2000" b="1" dirty="0" smtClean="0"/>
              <a:t>22</a:t>
            </a:r>
            <a:endParaRPr lang="es-CO" sz="2000" b="1" dirty="0"/>
          </a:p>
        </p:txBody>
      </p:sp>
      <p:sp>
        <p:nvSpPr>
          <p:cNvPr id="8" name="1 CuadroTexto"/>
          <p:cNvSpPr txBox="1"/>
          <p:nvPr/>
        </p:nvSpPr>
        <p:spPr>
          <a:xfrm>
            <a:off x="5508104" y="4113772"/>
            <a:ext cx="914456" cy="914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2000" b="1" dirty="0" smtClean="0"/>
              <a:t>7</a:t>
            </a:r>
            <a:endParaRPr lang="es-CO" sz="2000" b="1" dirty="0"/>
          </a:p>
        </p:txBody>
      </p:sp>
      <p:sp>
        <p:nvSpPr>
          <p:cNvPr id="9" name="1 CuadroTexto"/>
          <p:cNvSpPr txBox="1"/>
          <p:nvPr/>
        </p:nvSpPr>
        <p:spPr>
          <a:xfrm>
            <a:off x="7164288" y="2514279"/>
            <a:ext cx="914363" cy="65721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2000" b="1" dirty="0" smtClean="0"/>
              <a:t>18</a:t>
            </a:r>
            <a:endParaRPr lang="es-CO" sz="2000" b="1" dirty="0"/>
          </a:p>
        </p:txBody>
      </p:sp>
    </p:spTree>
    <p:extLst>
      <p:ext uri="{BB962C8B-B14F-4D97-AF65-F5344CB8AC3E}">
        <p14:creationId xmlns:p14="http://schemas.microsoft.com/office/powerpoint/2010/main" val="2049679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ES" sz="3200" b="1" dirty="0" smtClean="0"/>
              <a:t>3.2 PROPUESTAS GRADO 10 </a:t>
            </a:r>
            <a:endParaRPr lang="es-ES" sz="3200" b="1" dirty="0"/>
          </a:p>
        </p:txBody>
      </p:sp>
      <p:graphicFrame>
        <p:nvGraphicFramePr>
          <p:cNvPr id="5" name="1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4014593"/>
              </p:ext>
            </p:extLst>
          </p:nvPr>
        </p:nvGraphicFramePr>
        <p:xfrm>
          <a:off x="467544" y="1556792"/>
          <a:ext cx="828092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1763688" y="3238146"/>
            <a:ext cx="914363" cy="914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2000" b="1" dirty="0" smtClean="0"/>
              <a:t>16</a:t>
            </a:r>
            <a:endParaRPr lang="es-CO" sz="2000" b="1" dirty="0"/>
          </a:p>
        </p:txBody>
      </p:sp>
      <p:sp>
        <p:nvSpPr>
          <p:cNvPr id="7" name="1 CuadroTexto"/>
          <p:cNvSpPr txBox="1"/>
          <p:nvPr/>
        </p:nvSpPr>
        <p:spPr>
          <a:xfrm>
            <a:off x="2915816" y="2498683"/>
            <a:ext cx="914363" cy="91438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2000" b="1" dirty="0" smtClean="0"/>
              <a:t>21</a:t>
            </a:r>
            <a:endParaRPr lang="es-CO" sz="2000" b="1" dirty="0"/>
          </a:p>
        </p:txBody>
      </p:sp>
      <p:sp>
        <p:nvSpPr>
          <p:cNvPr id="8" name="1 CuadroTexto"/>
          <p:cNvSpPr txBox="1"/>
          <p:nvPr/>
        </p:nvSpPr>
        <p:spPr>
          <a:xfrm>
            <a:off x="4103187" y="2045384"/>
            <a:ext cx="914456" cy="60699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2000" b="1" dirty="0" smtClean="0"/>
              <a:t>25</a:t>
            </a:r>
            <a:endParaRPr lang="es-CO" sz="2000" b="1" dirty="0"/>
          </a:p>
        </p:txBody>
      </p:sp>
      <p:sp>
        <p:nvSpPr>
          <p:cNvPr id="9" name="1 CuadroTexto"/>
          <p:cNvSpPr txBox="1"/>
          <p:nvPr/>
        </p:nvSpPr>
        <p:spPr>
          <a:xfrm>
            <a:off x="5261575" y="3625722"/>
            <a:ext cx="720080" cy="42531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2000" b="1" dirty="0" smtClean="0"/>
              <a:t>13</a:t>
            </a:r>
            <a:endParaRPr lang="es-CO" sz="2000" b="1" dirty="0"/>
          </a:p>
        </p:txBody>
      </p:sp>
      <p:sp>
        <p:nvSpPr>
          <p:cNvPr id="10" name="1 CuadroTexto"/>
          <p:cNvSpPr txBox="1"/>
          <p:nvPr/>
        </p:nvSpPr>
        <p:spPr>
          <a:xfrm>
            <a:off x="7648359" y="1584299"/>
            <a:ext cx="457181" cy="46108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O" sz="2000" b="1" dirty="0" smtClean="0"/>
              <a:t>29</a:t>
            </a:r>
            <a:endParaRPr lang="es-CO" sz="2000" b="1" dirty="0"/>
          </a:p>
        </p:txBody>
      </p:sp>
    </p:spTree>
    <p:extLst>
      <p:ext uri="{BB962C8B-B14F-4D97-AF65-F5344CB8AC3E}">
        <p14:creationId xmlns:p14="http://schemas.microsoft.com/office/powerpoint/2010/main" val="3200909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1080119"/>
          </a:xfrm>
          <a:solidFill>
            <a:srgbClr val="7030A0"/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ES" sz="3200" b="1" dirty="0" smtClean="0"/>
              <a:t>4. PROPUESTAS  </a:t>
            </a:r>
            <a:r>
              <a:rPr lang="es-ES" sz="3200" b="1" dirty="0" smtClean="0"/>
              <a:t>BÁSICA MEDIA </a:t>
            </a:r>
            <a:r>
              <a:rPr lang="es-ES" sz="3200" b="1" dirty="0" smtClean="0"/>
              <a:t> (6,7 Y 8)</a:t>
            </a:r>
            <a:endParaRPr lang="es-ES" sz="3200" b="1" dirty="0"/>
          </a:p>
        </p:txBody>
      </p:sp>
      <p:graphicFrame>
        <p:nvGraphicFramePr>
          <p:cNvPr id="5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88676"/>
              </p:ext>
            </p:extLst>
          </p:nvPr>
        </p:nvGraphicFramePr>
        <p:xfrm>
          <a:off x="-217040" y="1948002"/>
          <a:ext cx="9361040" cy="4909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372000" y="463086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8</a:t>
            </a:r>
            <a:endParaRPr lang="es-CO" sz="2000" b="1" dirty="0"/>
          </a:p>
        </p:txBody>
      </p:sp>
    </p:spTree>
    <p:extLst>
      <p:ext uri="{BB962C8B-B14F-4D97-AF65-F5344CB8AC3E}">
        <p14:creationId xmlns:p14="http://schemas.microsoft.com/office/powerpoint/2010/main" val="384457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3200" b="1" dirty="0" smtClean="0"/>
              <a:t>4.1 PROPUESTAS  </a:t>
            </a:r>
            <a:r>
              <a:rPr lang="es-ES" sz="3200" b="1" dirty="0" smtClean="0"/>
              <a:t>GRADO 9</a:t>
            </a:r>
            <a:endParaRPr lang="es-CO" sz="3200" b="1" dirty="0"/>
          </a:p>
        </p:txBody>
      </p:sp>
      <p:graphicFrame>
        <p:nvGraphicFramePr>
          <p:cNvPr id="4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369729"/>
              </p:ext>
            </p:extLst>
          </p:nvPr>
        </p:nvGraphicFramePr>
        <p:xfrm>
          <a:off x="-21115" y="1333295"/>
          <a:ext cx="9137254" cy="556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670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3200" b="1" dirty="0" smtClean="0"/>
              <a:t>4.2 PROPUESTAS  </a:t>
            </a:r>
            <a:r>
              <a:rPr lang="es-ES" sz="3200" b="1" dirty="0" smtClean="0"/>
              <a:t>GRADO 8</a:t>
            </a:r>
            <a:endParaRPr lang="es-CO" sz="3200" b="1" dirty="0"/>
          </a:p>
        </p:txBody>
      </p:sp>
      <p:graphicFrame>
        <p:nvGraphicFramePr>
          <p:cNvPr id="6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538904"/>
              </p:ext>
            </p:extLst>
          </p:nvPr>
        </p:nvGraphicFramePr>
        <p:xfrm>
          <a:off x="179512" y="1484784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361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145</Words>
  <Application>Microsoft Office PowerPoint</Application>
  <PresentationFormat>Presentación en pantalla (4:3)</PresentationFormat>
  <Paragraphs>82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   ANÁLISIS DEL NÚMERO DE PROPUESTAS ENTREGADAS PARA EL CONCURSO DEL LOGO Y SLOGAN DEL FESTIVAL MUNICIPAL DE LA CANCIÓN EN INGLÉS  I. E. JOSE MIGUEL DE RESTREPO Y PUERTA COPACABANA-ANTIOQUIA  2014  ESTUDIO REALIZADO POR: LIC. CARLOS ALVARADO             CATHERIN  CAÑAS (ESTUDIANTE GRADO 11-1)                                                    </vt:lpstr>
      <vt:lpstr>1. PROPUESTAS ENTREGADAS POR SECCIÓN</vt:lpstr>
      <vt:lpstr>2. PROPUESTAS ENTREGADAS POR GRADOS</vt:lpstr>
      <vt:lpstr>3. PROPUESTAS MEDIA  (10 Y 11) </vt:lpstr>
      <vt:lpstr>3.1 PROPUESTAS GRADO 11 </vt:lpstr>
      <vt:lpstr>3.2 PROPUESTAS GRADO 10 </vt:lpstr>
      <vt:lpstr>4. PROPUESTAS  BÁSICA MEDIA  (6,7 Y 8)</vt:lpstr>
      <vt:lpstr>4.1 PROPUESTAS  GRADO 9</vt:lpstr>
      <vt:lpstr>4.2 PROPUESTAS  GRADO 8</vt:lpstr>
      <vt:lpstr>4.3 PROPUESTAS  GRADO 7</vt:lpstr>
      <vt:lpstr>4.4 PROPUESTAS  GRADO 6</vt:lpstr>
      <vt:lpstr>5. PROPUESTAS CLEI (3, 4 Y 6)</vt:lpstr>
      <vt:lpstr>5.1 PROPUESTAS CLEI 3</vt:lpstr>
      <vt:lpstr>5.2 PROPUESTAS CLEI 4</vt:lpstr>
      <vt:lpstr>5.3 PROPUESTAS CLEI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DEL NÚMERO DE PROPUESTAS ENTREGADAS PARA EL CONCURSO DEL LOGO Y SLOGAN DEL FESTIVAL MUNICIPAL DE LA CANCIÓN EN INGLÉS COPACABANA, 2014</dc:title>
  <dc:creator>PERSONAL</dc:creator>
  <cp:lastModifiedBy>PERSONAL</cp:lastModifiedBy>
  <cp:revision>42</cp:revision>
  <dcterms:created xsi:type="dcterms:W3CDTF">2013-12-14T02:43:41Z</dcterms:created>
  <dcterms:modified xsi:type="dcterms:W3CDTF">2013-12-14T15:49:26Z</dcterms:modified>
</cp:coreProperties>
</file>